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04" r:id="rId1"/>
  </p:sldMasterIdLst>
  <p:notesMasterIdLst>
    <p:notesMasterId r:id="rId48"/>
  </p:notesMasterIdLst>
  <p:handoutMasterIdLst>
    <p:handoutMasterId r:id="rId49"/>
  </p:handoutMasterIdLst>
  <p:sldIdLst>
    <p:sldId id="256" r:id="rId2"/>
    <p:sldId id="285" r:id="rId3"/>
    <p:sldId id="267" r:id="rId4"/>
    <p:sldId id="273" r:id="rId5"/>
    <p:sldId id="276" r:id="rId6"/>
    <p:sldId id="277" r:id="rId7"/>
    <p:sldId id="278" r:id="rId8"/>
    <p:sldId id="319" r:id="rId9"/>
    <p:sldId id="320" r:id="rId10"/>
    <p:sldId id="275" r:id="rId11"/>
    <p:sldId id="257" r:id="rId12"/>
    <p:sldId id="259" r:id="rId13"/>
    <p:sldId id="258" r:id="rId14"/>
    <p:sldId id="260" r:id="rId15"/>
    <p:sldId id="261" r:id="rId16"/>
    <p:sldId id="327" r:id="rId17"/>
    <p:sldId id="328" r:id="rId18"/>
    <p:sldId id="329" r:id="rId19"/>
    <p:sldId id="330" r:id="rId20"/>
    <p:sldId id="262" r:id="rId21"/>
    <p:sldId id="264" r:id="rId22"/>
    <p:sldId id="263" r:id="rId23"/>
    <p:sldId id="265" r:id="rId24"/>
    <p:sldId id="321" r:id="rId25"/>
    <p:sldId id="322" r:id="rId26"/>
    <p:sldId id="325" r:id="rId27"/>
    <p:sldId id="326" r:id="rId28"/>
    <p:sldId id="333" r:id="rId29"/>
    <p:sldId id="281" r:id="rId30"/>
    <p:sldId id="282" r:id="rId31"/>
    <p:sldId id="289" r:id="rId32"/>
    <p:sldId id="292" r:id="rId33"/>
    <p:sldId id="293" r:id="rId34"/>
    <p:sldId id="296" r:id="rId35"/>
    <p:sldId id="299" r:id="rId36"/>
    <p:sldId id="300" r:id="rId37"/>
    <p:sldId id="302" r:id="rId38"/>
    <p:sldId id="303" r:id="rId39"/>
    <p:sldId id="304" r:id="rId40"/>
    <p:sldId id="305" r:id="rId41"/>
    <p:sldId id="309" r:id="rId42"/>
    <p:sldId id="331" r:id="rId43"/>
    <p:sldId id="314" r:id="rId44"/>
    <p:sldId id="284" r:id="rId45"/>
    <p:sldId id="323" r:id="rId46"/>
    <p:sldId id="324" r:id="rId47"/>
  </p:sldIdLst>
  <p:sldSz cx="12192000" cy="6858000"/>
  <p:notesSz cx="7010400" cy="9296400"/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987" autoAdjust="0"/>
    <p:restoredTop sz="99903" autoAdjust="0"/>
  </p:normalViewPr>
  <p:slideViewPr>
    <p:cSldViewPr snapToGrid="0">
      <p:cViewPr varScale="1">
        <p:scale>
          <a:sx n="133" d="100"/>
          <a:sy n="133" d="100"/>
        </p:scale>
        <p:origin x="42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80.wmf"/><Relationship Id="rId3" Type="http://schemas.openxmlformats.org/officeDocument/2006/relationships/image" Target="../media/image73.wmf"/><Relationship Id="rId7" Type="http://schemas.openxmlformats.org/officeDocument/2006/relationships/image" Target="../media/image79.wmf"/><Relationship Id="rId12" Type="http://schemas.openxmlformats.org/officeDocument/2006/relationships/image" Target="../media/image49.wmf"/><Relationship Id="rId17" Type="http://schemas.openxmlformats.org/officeDocument/2006/relationships/image" Target="../media/image72.wmf"/><Relationship Id="rId2" Type="http://schemas.openxmlformats.org/officeDocument/2006/relationships/image" Target="../media/image35.wmf"/><Relationship Id="rId16" Type="http://schemas.openxmlformats.org/officeDocument/2006/relationships/image" Target="../media/image57.wmf"/><Relationship Id="rId1" Type="http://schemas.openxmlformats.org/officeDocument/2006/relationships/image" Target="../media/image27.wmf"/><Relationship Id="rId6" Type="http://schemas.openxmlformats.org/officeDocument/2006/relationships/image" Target="../media/image76.wmf"/><Relationship Id="rId11" Type="http://schemas.openxmlformats.org/officeDocument/2006/relationships/image" Target="../media/image48.wmf"/><Relationship Id="rId5" Type="http://schemas.openxmlformats.org/officeDocument/2006/relationships/image" Target="../media/image75.wmf"/><Relationship Id="rId15" Type="http://schemas.openxmlformats.org/officeDocument/2006/relationships/image" Target="../media/image56.wmf"/><Relationship Id="rId10" Type="http://schemas.openxmlformats.org/officeDocument/2006/relationships/image" Target="../media/image44.wmf"/><Relationship Id="rId4" Type="http://schemas.openxmlformats.org/officeDocument/2006/relationships/image" Target="../media/image74.wmf"/><Relationship Id="rId9" Type="http://schemas.openxmlformats.org/officeDocument/2006/relationships/image" Target="../media/image47.wmf"/><Relationship Id="rId14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image" Target="../media/image49.wmf"/><Relationship Id="rId3" Type="http://schemas.openxmlformats.org/officeDocument/2006/relationships/image" Target="../media/image73.wmf"/><Relationship Id="rId7" Type="http://schemas.openxmlformats.org/officeDocument/2006/relationships/image" Target="../media/image81.wmf"/><Relationship Id="rId12" Type="http://schemas.openxmlformats.org/officeDocument/2006/relationships/image" Target="../media/image48.wmf"/><Relationship Id="rId17" Type="http://schemas.openxmlformats.org/officeDocument/2006/relationships/image" Target="../media/image72.wmf"/><Relationship Id="rId2" Type="http://schemas.openxmlformats.org/officeDocument/2006/relationships/image" Target="../media/image35.wmf"/><Relationship Id="rId16" Type="http://schemas.openxmlformats.org/officeDocument/2006/relationships/image" Target="../media/image57.wmf"/><Relationship Id="rId1" Type="http://schemas.openxmlformats.org/officeDocument/2006/relationships/image" Target="../media/image27.wmf"/><Relationship Id="rId6" Type="http://schemas.openxmlformats.org/officeDocument/2006/relationships/image" Target="../media/image76.wmf"/><Relationship Id="rId11" Type="http://schemas.openxmlformats.org/officeDocument/2006/relationships/image" Target="../media/image44.wmf"/><Relationship Id="rId5" Type="http://schemas.openxmlformats.org/officeDocument/2006/relationships/image" Target="../media/image75.wmf"/><Relationship Id="rId15" Type="http://schemas.openxmlformats.org/officeDocument/2006/relationships/image" Target="../media/image56.wmf"/><Relationship Id="rId10" Type="http://schemas.openxmlformats.org/officeDocument/2006/relationships/image" Target="../media/image47.wmf"/><Relationship Id="rId4" Type="http://schemas.openxmlformats.org/officeDocument/2006/relationships/image" Target="../media/image74.wmf"/><Relationship Id="rId9" Type="http://schemas.openxmlformats.org/officeDocument/2006/relationships/image" Target="../media/image46.wmf"/><Relationship Id="rId14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41.wmf"/><Relationship Id="rId7" Type="http://schemas.openxmlformats.org/officeDocument/2006/relationships/image" Target="../media/image55.wmf"/><Relationship Id="rId2" Type="http://schemas.openxmlformats.org/officeDocument/2006/relationships/image" Target="../media/image35.wmf"/><Relationship Id="rId1" Type="http://schemas.openxmlformats.org/officeDocument/2006/relationships/image" Target="../media/image27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9" Type="http://schemas.openxmlformats.org/officeDocument/2006/relationships/image" Target="../media/image5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7.wmf"/><Relationship Id="rId7" Type="http://schemas.openxmlformats.org/officeDocument/2006/relationships/image" Target="../media/image35.wmf"/><Relationship Id="rId2" Type="http://schemas.openxmlformats.org/officeDocument/2006/relationships/image" Target="../media/image36.wmf"/><Relationship Id="rId1" Type="http://schemas.openxmlformats.org/officeDocument/2006/relationships/image" Target="../media/image27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Relationship Id="rId9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image" Target="../media/image41.wmf"/><Relationship Id="rId18" Type="http://schemas.openxmlformats.org/officeDocument/2006/relationships/image" Target="../media/image57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12" Type="http://schemas.openxmlformats.org/officeDocument/2006/relationships/image" Target="../media/image52.wmf"/><Relationship Id="rId17" Type="http://schemas.openxmlformats.org/officeDocument/2006/relationships/image" Target="../media/image56.wmf"/><Relationship Id="rId2" Type="http://schemas.openxmlformats.org/officeDocument/2006/relationships/image" Target="../media/image35.wmf"/><Relationship Id="rId16" Type="http://schemas.openxmlformats.org/officeDocument/2006/relationships/image" Target="../media/image55.wmf"/><Relationship Id="rId1" Type="http://schemas.openxmlformats.org/officeDocument/2006/relationships/image" Target="../media/image27.wmf"/><Relationship Id="rId6" Type="http://schemas.openxmlformats.org/officeDocument/2006/relationships/image" Target="../media/image46.wmf"/><Relationship Id="rId11" Type="http://schemas.openxmlformats.org/officeDocument/2006/relationships/image" Target="../media/image51.wmf"/><Relationship Id="rId5" Type="http://schemas.openxmlformats.org/officeDocument/2006/relationships/image" Target="../media/image45.wmf"/><Relationship Id="rId15" Type="http://schemas.openxmlformats.org/officeDocument/2006/relationships/image" Target="../media/image54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Relationship Id="rId14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52.wmf"/><Relationship Id="rId3" Type="http://schemas.openxmlformats.org/officeDocument/2006/relationships/image" Target="../media/image43.wmf"/><Relationship Id="rId7" Type="http://schemas.openxmlformats.org/officeDocument/2006/relationships/image" Target="../media/image46.wmf"/><Relationship Id="rId12" Type="http://schemas.openxmlformats.org/officeDocument/2006/relationships/image" Target="../media/image51.wmf"/><Relationship Id="rId17" Type="http://schemas.openxmlformats.org/officeDocument/2006/relationships/image" Target="../media/image57.wmf"/><Relationship Id="rId2" Type="http://schemas.openxmlformats.org/officeDocument/2006/relationships/image" Target="../media/image35.wmf"/><Relationship Id="rId16" Type="http://schemas.openxmlformats.org/officeDocument/2006/relationships/image" Target="../media/image56.wmf"/><Relationship Id="rId1" Type="http://schemas.openxmlformats.org/officeDocument/2006/relationships/image" Target="../media/image27.wmf"/><Relationship Id="rId6" Type="http://schemas.openxmlformats.org/officeDocument/2006/relationships/image" Target="../media/image60.wmf"/><Relationship Id="rId11" Type="http://schemas.openxmlformats.org/officeDocument/2006/relationships/image" Target="../media/image50.wmf"/><Relationship Id="rId5" Type="http://schemas.openxmlformats.org/officeDocument/2006/relationships/image" Target="../media/image59.wmf"/><Relationship Id="rId15" Type="http://schemas.openxmlformats.org/officeDocument/2006/relationships/image" Target="../media/image55.wmf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image" Target="../media/image48.wmf"/><Relationship Id="rId14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1.wmf"/><Relationship Id="rId7" Type="http://schemas.openxmlformats.org/officeDocument/2006/relationships/image" Target="../media/image46.wmf"/><Relationship Id="rId12" Type="http://schemas.openxmlformats.org/officeDocument/2006/relationships/image" Target="../media/image66.wmf"/><Relationship Id="rId2" Type="http://schemas.openxmlformats.org/officeDocument/2006/relationships/image" Target="../media/image35.wmf"/><Relationship Id="rId1" Type="http://schemas.openxmlformats.org/officeDocument/2006/relationships/image" Target="../media/image27.wmf"/><Relationship Id="rId6" Type="http://schemas.openxmlformats.org/officeDocument/2006/relationships/image" Target="../media/image65.wmf"/><Relationship Id="rId11" Type="http://schemas.openxmlformats.org/officeDocument/2006/relationships/image" Target="../media/image57.wmf"/><Relationship Id="rId5" Type="http://schemas.openxmlformats.org/officeDocument/2006/relationships/image" Target="../media/image64.wmf"/><Relationship Id="rId10" Type="http://schemas.openxmlformats.org/officeDocument/2006/relationships/image" Target="../media/image56.wmf"/><Relationship Id="rId4" Type="http://schemas.openxmlformats.org/officeDocument/2006/relationships/image" Target="../media/image63.wmf"/><Relationship Id="rId9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67.wmf"/><Relationship Id="rId7" Type="http://schemas.openxmlformats.org/officeDocument/2006/relationships/image" Target="../media/image46.wmf"/><Relationship Id="rId12" Type="http://schemas.openxmlformats.org/officeDocument/2006/relationships/image" Target="../media/image65.wmf"/><Relationship Id="rId2" Type="http://schemas.openxmlformats.org/officeDocument/2006/relationships/image" Target="../media/image35.wmf"/><Relationship Id="rId1" Type="http://schemas.openxmlformats.org/officeDocument/2006/relationships/image" Target="../media/image27.wmf"/><Relationship Id="rId6" Type="http://schemas.openxmlformats.org/officeDocument/2006/relationships/image" Target="../media/image64.wmf"/><Relationship Id="rId11" Type="http://schemas.openxmlformats.org/officeDocument/2006/relationships/image" Target="../media/image57.wmf"/><Relationship Id="rId5" Type="http://schemas.openxmlformats.org/officeDocument/2006/relationships/image" Target="../media/image68.wmf"/><Relationship Id="rId10" Type="http://schemas.openxmlformats.org/officeDocument/2006/relationships/image" Target="../media/image56.wmf"/><Relationship Id="rId4" Type="http://schemas.openxmlformats.org/officeDocument/2006/relationships/image" Target="../media/image41.wmf"/><Relationship Id="rId9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image" Target="../media/image41.wmf"/><Relationship Id="rId7" Type="http://schemas.openxmlformats.org/officeDocument/2006/relationships/image" Target="../media/image47.wmf"/><Relationship Id="rId12" Type="http://schemas.openxmlformats.org/officeDocument/2006/relationships/image" Target="../media/image72.wmf"/><Relationship Id="rId2" Type="http://schemas.openxmlformats.org/officeDocument/2006/relationships/image" Target="../media/image35.wmf"/><Relationship Id="rId1" Type="http://schemas.openxmlformats.org/officeDocument/2006/relationships/image" Target="../media/image27.wmf"/><Relationship Id="rId6" Type="http://schemas.openxmlformats.org/officeDocument/2006/relationships/image" Target="../media/image46.wmf"/><Relationship Id="rId11" Type="http://schemas.openxmlformats.org/officeDocument/2006/relationships/image" Target="../media/image57.wmf"/><Relationship Id="rId5" Type="http://schemas.openxmlformats.org/officeDocument/2006/relationships/image" Target="../media/image70.wmf"/><Relationship Id="rId10" Type="http://schemas.openxmlformats.org/officeDocument/2006/relationships/image" Target="../media/image56.wmf"/><Relationship Id="rId4" Type="http://schemas.openxmlformats.org/officeDocument/2006/relationships/image" Target="../media/image69.wmf"/><Relationship Id="rId9" Type="http://schemas.openxmlformats.org/officeDocument/2006/relationships/image" Target="../media/image55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13" Type="http://schemas.openxmlformats.org/officeDocument/2006/relationships/image" Target="../media/image78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12" Type="http://schemas.openxmlformats.org/officeDocument/2006/relationships/image" Target="../media/image49.wmf"/><Relationship Id="rId17" Type="http://schemas.openxmlformats.org/officeDocument/2006/relationships/image" Target="../media/image72.wmf"/><Relationship Id="rId2" Type="http://schemas.openxmlformats.org/officeDocument/2006/relationships/image" Target="../media/image35.wmf"/><Relationship Id="rId16" Type="http://schemas.openxmlformats.org/officeDocument/2006/relationships/image" Target="../media/image57.wmf"/><Relationship Id="rId1" Type="http://schemas.openxmlformats.org/officeDocument/2006/relationships/image" Target="../media/image27.wmf"/><Relationship Id="rId6" Type="http://schemas.openxmlformats.org/officeDocument/2006/relationships/image" Target="../media/image76.wmf"/><Relationship Id="rId11" Type="http://schemas.openxmlformats.org/officeDocument/2006/relationships/image" Target="../media/image48.wmf"/><Relationship Id="rId5" Type="http://schemas.openxmlformats.org/officeDocument/2006/relationships/image" Target="../media/image75.wmf"/><Relationship Id="rId15" Type="http://schemas.openxmlformats.org/officeDocument/2006/relationships/image" Target="../media/image56.wmf"/><Relationship Id="rId10" Type="http://schemas.openxmlformats.org/officeDocument/2006/relationships/image" Target="../media/image44.wmf"/><Relationship Id="rId4" Type="http://schemas.openxmlformats.org/officeDocument/2006/relationships/image" Target="../media/image74.wmf"/><Relationship Id="rId9" Type="http://schemas.openxmlformats.org/officeDocument/2006/relationships/image" Target="../media/image47.wmf"/><Relationship Id="rId14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38475" cy="466725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1"/>
            <a:ext cx="3038475" cy="466725"/>
          </a:xfrm>
          <a:prstGeom prst="rect">
            <a:avLst/>
          </a:prstGeom>
        </p:spPr>
        <p:txBody>
          <a:bodyPr vert="horz" lIns="91430" tIns="45716" rIns="91430" bIns="45716" rtlCol="0"/>
          <a:lstStyle>
            <a:lvl1pPr algn="r">
              <a:defRPr sz="1200"/>
            </a:lvl1pPr>
          </a:lstStyle>
          <a:p>
            <a:fld id="{E2141C6E-811E-4A4A-97ED-799CEDB7A075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6"/>
            <a:ext cx="3038475" cy="466725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8829676"/>
            <a:ext cx="3038475" cy="466725"/>
          </a:xfrm>
          <a:prstGeom prst="rect">
            <a:avLst/>
          </a:prstGeom>
        </p:spPr>
        <p:txBody>
          <a:bodyPr vert="horz" lIns="91430" tIns="45716" rIns="91430" bIns="45716" rtlCol="0" anchor="b"/>
          <a:lstStyle>
            <a:lvl1pPr algn="r">
              <a:defRPr sz="1200"/>
            </a:lvl1pPr>
          </a:lstStyle>
          <a:p>
            <a:fld id="{A29CA6B1-D3AF-4336-A89F-0175B0630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52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6434"/>
          </a:xfrm>
          <a:prstGeom prst="rect">
            <a:avLst/>
          </a:prstGeom>
        </p:spPr>
        <p:txBody>
          <a:bodyPr vert="horz" lIns="93168" tIns="46584" rIns="93168" bIns="46584" rtlCol="0"/>
          <a:lstStyle>
            <a:lvl1pPr algn="r">
              <a:defRPr sz="1200"/>
            </a:lvl1pPr>
          </a:lstStyle>
          <a:p>
            <a:fld id="{ED454456-A46D-4237-8E2D-20A300ACDFD2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8" tIns="46584" rIns="93168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68" tIns="46584" rIns="93168" bIns="465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6433"/>
          </a:xfrm>
          <a:prstGeom prst="rect">
            <a:avLst/>
          </a:prstGeom>
        </p:spPr>
        <p:txBody>
          <a:bodyPr vert="horz" lIns="93168" tIns="46584" rIns="93168" bIns="46584" rtlCol="0" anchor="b"/>
          <a:lstStyle>
            <a:lvl1pPr algn="r">
              <a:defRPr sz="1200"/>
            </a:lvl1pPr>
          </a:lstStyle>
          <a:p>
            <a:fld id="{0DB21D83-F65E-4FCF-AF02-081889F97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1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21D83-F65E-4FCF-AF02-081889F976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35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21D83-F65E-4FCF-AF02-081889F976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53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679">
              <a:defRPr/>
            </a:pPr>
            <a:r>
              <a:rPr lang="en-US" dirty="0" smtClean="0"/>
              <a:t>Thanks to </a:t>
            </a:r>
            <a:r>
              <a:rPr lang="en-US" altLang="en-US" dirty="0">
                <a:latin typeface="Times New Roman" panose="02020603050405020304" pitchFamily="18" charset="0"/>
              </a:rPr>
              <a:t>Prof. Busch - LSU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21D83-F65E-4FCF-AF02-081889F976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4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21D83-F65E-4FCF-AF02-081889F976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4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68CE8391-ECD4-4BA3-AF45-E28A690FB2EE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78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97C08-D74B-4F98-9647-1055626398C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09610-2159-4ADD-AECC-6603AE965028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BE57-A6A6-4531-9CB4-2E4CE05BC9DF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6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516F1C0-3A1B-4060-9605-6E246B295CC6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71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CB80B-A3A3-4CFB-9AF5-3440331489D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4C53-A10D-4709-B982-40AC658F4D2A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9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E44FC-22E4-4A02-9724-1B3A767638DB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5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4167-4BFF-4E4C-8BDF-B6C0F0C192BE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AD10-1681-4D49-B666-D376A6C46B4B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144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A0E3BC-C847-426A-B02A-8E08C7A57DE5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813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A6D0429-0D8F-4B9B-A087-BEEF7CAA7B0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3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30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27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2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39.wmf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38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40.wm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5.bin"/><Relationship Id="rId18" Type="http://schemas.openxmlformats.org/officeDocument/2006/relationships/image" Target="../media/image48.wmf"/><Relationship Id="rId26" Type="http://schemas.openxmlformats.org/officeDocument/2006/relationships/image" Target="../media/image52.wmf"/><Relationship Id="rId39" Type="http://schemas.openxmlformats.org/officeDocument/2006/relationships/image" Target="../media/image57.wmf"/><Relationship Id="rId21" Type="http://schemas.openxmlformats.org/officeDocument/2006/relationships/oleObject" Target="../embeddings/oleObject29.bin"/><Relationship Id="rId34" Type="http://schemas.openxmlformats.org/officeDocument/2006/relationships/oleObject" Target="../embeddings/oleObject36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27.bin"/><Relationship Id="rId25" Type="http://schemas.openxmlformats.org/officeDocument/2006/relationships/oleObject" Target="../embeddings/oleObject31.bin"/><Relationship Id="rId33" Type="http://schemas.openxmlformats.org/officeDocument/2006/relationships/oleObject" Target="../embeddings/oleObject35.bin"/><Relationship Id="rId38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wmf"/><Relationship Id="rId20" Type="http://schemas.openxmlformats.org/officeDocument/2006/relationships/image" Target="../media/image49.wmf"/><Relationship Id="rId29" Type="http://schemas.openxmlformats.org/officeDocument/2006/relationships/oleObject" Target="../embeddings/oleObject33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51.wmf"/><Relationship Id="rId32" Type="http://schemas.openxmlformats.org/officeDocument/2006/relationships/image" Target="../media/image54.wmf"/><Relationship Id="rId37" Type="http://schemas.openxmlformats.org/officeDocument/2006/relationships/image" Target="../media/image56.wmf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oleObject" Target="../embeddings/oleObject30.bin"/><Relationship Id="rId28" Type="http://schemas.openxmlformats.org/officeDocument/2006/relationships/image" Target="../media/image41.wmf"/><Relationship Id="rId36" Type="http://schemas.openxmlformats.org/officeDocument/2006/relationships/oleObject" Target="../embeddings/oleObject37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28.bin"/><Relationship Id="rId31" Type="http://schemas.openxmlformats.org/officeDocument/2006/relationships/oleObject" Target="../embeddings/oleObject34.bin"/><Relationship Id="rId4" Type="http://schemas.openxmlformats.org/officeDocument/2006/relationships/image" Target="../media/image27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46.wmf"/><Relationship Id="rId22" Type="http://schemas.openxmlformats.org/officeDocument/2006/relationships/image" Target="../media/image50.wmf"/><Relationship Id="rId27" Type="http://schemas.openxmlformats.org/officeDocument/2006/relationships/oleObject" Target="../embeddings/oleObject32.bin"/><Relationship Id="rId30" Type="http://schemas.openxmlformats.org/officeDocument/2006/relationships/image" Target="../media/image53.wmf"/><Relationship Id="rId35" Type="http://schemas.openxmlformats.org/officeDocument/2006/relationships/image" Target="../media/image55.wmf"/><Relationship Id="rId8" Type="http://schemas.openxmlformats.org/officeDocument/2006/relationships/image" Target="../media/image43.wmf"/><Relationship Id="rId3" Type="http://schemas.openxmlformats.org/officeDocument/2006/relationships/oleObject" Target="../embeddings/oleObject20.bin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wmf"/><Relationship Id="rId18" Type="http://schemas.openxmlformats.org/officeDocument/2006/relationships/oleObject" Target="../embeddings/oleObject46.bin"/><Relationship Id="rId26" Type="http://schemas.openxmlformats.org/officeDocument/2006/relationships/oleObject" Target="../embeddings/oleObject50.bin"/><Relationship Id="rId21" Type="http://schemas.openxmlformats.org/officeDocument/2006/relationships/image" Target="../media/image48.wmf"/><Relationship Id="rId34" Type="http://schemas.openxmlformats.org/officeDocument/2006/relationships/image" Target="../media/image55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43.bin"/><Relationship Id="rId17" Type="http://schemas.openxmlformats.org/officeDocument/2006/relationships/image" Target="../media/image46.wmf"/><Relationship Id="rId25" Type="http://schemas.openxmlformats.org/officeDocument/2006/relationships/image" Target="../media/image50.wmf"/><Relationship Id="rId33" Type="http://schemas.openxmlformats.org/officeDocument/2006/relationships/oleObject" Target="../embeddings/oleObject54.bin"/><Relationship Id="rId38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5.bin"/><Relationship Id="rId20" Type="http://schemas.openxmlformats.org/officeDocument/2006/relationships/oleObject" Target="../embeddings/oleObject47.bin"/><Relationship Id="rId29" Type="http://schemas.openxmlformats.org/officeDocument/2006/relationships/image" Target="../media/image52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58.wmf"/><Relationship Id="rId24" Type="http://schemas.openxmlformats.org/officeDocument/2006/relationships/oleObject" Target="../embeddings/oleObject49.bin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56.bin"/><Relationship Id="rId5" Type="http://schemas.openxmlformats.org/officeDocument/2006/relationships/image" Target="../media/image27.wmf"/><Relationship Id="rId15" Type="http://schemas.openxmlformats.org/officeDocument/2006/relationships/image" Target="../media/image60.wmf"/><Relationship Id="rId23" Type="http://schemas.openxmlformats.org/officeDocument/2006/relationships/image" Target="../media/image61.wmf"/><Relationship Id="rId28" Type="http://schemas.openxmlformats.org/officeDocument/2006/relationships/oleObject" Target="../embeddings/oleObject51.bin"/><Relationship Id="rId36" Type="http://schemas.openxmlformats.org/officeDocument/2006/relationships/image" Target="../media/image56.wmf"/><Relationship Id="rId10" Type="http://schemas.openxmlformats.org/officeDocument/2006/relationships/oleObject" Target="../embeddings/oleObject42.bin"/><Relationship Id="rId19" Type="http://schemas.openxmlformats.org/officeDocument/2006/relationships/image" Target="../media/image47.wmf"/><Relationship Id="rId31" Type="http://schemas.openxmlformats.org/officeDocument/2006/relationships/oleObject" Target="../embeddings/oleObject53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3.wmf"/><Relationship Id="rId14" Type="http://schemas.openxmlformats.org/officeDocument/2006/relationships/oleObject" Target="../embeddings/oleObject44.bin"/><Relationship Id="rId22" Type="http://schemas.openxmlformats.org/officeDocument/2006/relationships/oleObject" Target="../embeddings/oleObject48.bin"/><Relationship Id="rId27" Type="http://schemas.openxmlformats.org/officeDocument/2006/relationships/image" Target="../media/image51.wmf"/><Relationship Id="rId30" Type="http://schemas.openxmlformats.org/officeDocument/2006/relationships/oleObject" Target="../embeddings/oleObject52.bin"/><Relationship Id="rId35" Type="http://schemas.openxmlformats.org/officeDocument/2006/relationships/oleObject" Target="../embeddings/oleObject55.bin"/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62.bin"/><Relationship Id="rId18" Type="http://schemas.openxmlformats.org/officeDocument/2006/relationships/oleObject" Target="../embeddings/oleObject65.bin"/><Relationship Id="rId26" Type="http://schemas.openxmlformats.org/officeDocument/2006/relationships/oleObject" Target="../embeddings/oleObject70.bin"/><Relationship Id="rId3" Type="http://schemas.openxmlformats.org/officeDocument/2006/relationships/oleObject" Target="../embeddings/oleObject57.bin"/><Relationship Id="rId21" Type="http://schemas.openxmlformats.org/officeDocument/2006/relationships/oleObject" Target="../embeddings/oleObject6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64.wmf"/><Relationship Id="rId17" Type="http://schemas.openxmlformats.org/officeDocument/2006/relationships/image" Target="../media/image46.wmf"/><Relationship Id="rId25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29" Type="http://schemas.openxmlformats.org/officeDocument/2006/relationships/image" Target="../media/image66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61.bin"/><Relationship Id="rId24" Type="http://schemas.openxmlformats.org/officeDocument/2006/relationships/oleObject" Target="../embeddings/oleObject69.bin"/><Relationship Id="rId5" Type="http://schemas.openxmlformats.org/officeDocument/2006/relationships/oleObject" Target="../embeddings/oleObject58.bin"/><Relationship Id="rId15" Type="http://schemas.openxmlformats.org/officeDocument/2006/relationships/image" Target="../media/image65.wmf"/><Relationship Id="rId23" Type="http://schemas.openxmlformats.org/officeDocument/2006/relationships/image" Target="../media/image55.wmf"/><Relationship Id="rId28" Type="http://schemas.openxmlformats.org/officeDocument/2006/relationships/oleObject" Target="../embeddings/oleObject71.bin"/><Relationship Id="rId10" Type="http://schemas.openxmlformats.org/officeDocument/2006/relationships/image" Target="../media/image63.wmf"/><Relationship Id="rId19" Type="http://schemas.openxmlformats.org/officeDocument/2006/relationships/image" Target="../media/image47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60.bin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8.bin"/><Relationship Id="rId27" Type="http://schemas.openxmlformats.org/officeDocument/2006/relationships/image" Target="../media/image5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77.bin"/><Relationship Id="rId18" Type="http://schemas.openxmlformats.org/officeDocument/2006/relationships/oleObject" Target="../embeddings/oleObject80.bin"/><Relationship Id="rId26" Type="http://schemas.openxmlformats.org/officeDocument/2006/relationships/oleObject" Target="../embeddings/oleObject84.bin"/><Relationship Id="rId3" Type="http://schemas.openxmlformats.org/officeDocument/2006/relationships/oleObject" Target="../embeddings/oleObject72.bin"/><Relationship Id="rId21" Type="http://schemas.openxmlformats.org/officeDocument/2006/relationships/image" Target="../media/image55.wmf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68.wmf"/><Relationship Id="rId17" Type="http://schemas.openxmlformats.org/officeDocument/2006/relationships/image" Target="../media/image46.wmf"/><Relationship Id="rId25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9.bin"/><Relationship Id="rId20" Type="http://schemas.openxmlformats.org/officeDocument/2006/relationships/oleObject" Target="../embeddings/oleObject81.bin"/><Relationship Id="rId29" Type="http://schemas.openxmlformats.org/officeDocument/2006/relationships/oleObject" Target="../embeddings/oleObject86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76.bin"/><Relationship Id="rId24" Type="http://schemas.openxmlformats.org/officeDocument/2006/relationships/oleObject" Target="../embeddings/oleObject83.bin"/><Relationship Id="rId5" Type="http://schemas.openxmlformats.org/officeDocument/2006/relationships/oleObject" Target="../embeddings/oleObject73.bin"/><Relationship Id="rId15" Type="http://schemas.openxmlformats.org/officeDocument/2006/relationships/oleObject" Target="../embeddings/oleObject78.bin"/><Relationship Id="rId23" Type="http://schemas.openxmlformats.org/officeDocument/2006/relationships/image" Target="../media/image56.wmf"/><Relationship Id="rId28" Type="http://schemas.openxmlformats.org/officeDocument/2006/relationships/oleObject" Target="../embeddings/oleObject85.bin"/><Relationship Id="rId10" Type="http://schemas.openxmlformats.org/officeDocument/2006/relationships/image" Target="../media/image41.wmf"/><Relationship Id="rId19" Type="http://schemas.openxmlformats.org/officeDocument/2006/relationships/image" Target="../media/image47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64.wmf"/><Relationship Id="rId22" Type="http://schemas.openxmlformats.org/officeDocument/2006/relationships/oleObject" Target="../embeddings/oleObject82.bin"/><Relationship Id="rId27" Type="http://schemas.openxmlformats.org/officeDocument/2006/relationships/image" Target="../media/image65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92.bin"/><Relationship Id="rId18" Type="http://schemas.openxmlformats.org/officeDocument/2006/relationships/oleObject" Target="../embeddings/oleObject95.bin"/><Relationship Id="rId26" Type="http://schemas.openxmlformats.org/officeDocument/2006/relationships/oleObject" Target="../embeddings/oleObject99.bin"/><Relationship Id="rId3" Type="http://schemas.openxmlformats.org/officeDocument/2006/relationships/oleObject" Target="../embeddings/oleObject87.bin"/><Relationship Id="rId21" Type="http://schemas.openxmlformats.org/officeDocument/2006/relationships/image" Target="../media/image55.wmf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70.wmf"/><Relationship Id="rId17" Type="http://schemas.openxmlformats.org/officeDocument/2006/relationships/image" Target="../media/image47.wmf"/><Relationship Id="rId25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4.bin"/><Relationship Id="rId20" Type="http://schemas.openxmlformats.org/officeDocument/2006/relationships/oleObject" Target="../embeddings/oleObject96.bin"/><Relationship Id="rId29" Type="http://schemas.openxmlformats.org/officeDocument/2006/relationships/oleObject" Target="../embeddings/oleObject101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91.bin"/><Relationship Id="rId24" Type="http://schemas.openxmlformats.org/officeDocument/2006/relationships/oleObject" Target="../embeddings/oleObject98.bin"/><Relationship Id="rId5" Type="http://schemas.openxmlformats.org/officeDocument/2006/relationships/oleObject" Target="../embeddings/oleObject88.bin"/><Relationship Id="rId15" Type="http://schemas.openxmlformats.org/officeDocument/2006/relationships/image" Target="../media/image46.wmf"/><Relationship Id="rId23" Type="http://schemas.openxmlformats.org/officeDocument/2006/relationships/image" Target="../media/image56.wmf"/><Relationship Id="rId28" Type="http://schemas.openxmlformats.org/officeDocument/2006/relationships/oleObject" Target="../embeddings/oleObject100.bin"/><Relationship Id="rId10" Type="http://schemas.openxmlformats.org/officeDocument/2006/relationships/image" Target="../media/image69.wmf"/><Relationship Id="rId19" Type="http://schemas.openxmlformats.org/officeDocument/2006/relationships/image" Target="../media/image71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90.bin"/><Relationship Id="rId14" Type="http://schemas.openxmlformats.org/officeDocument/2006/relationships/oleObject" Target="../embeddings/oleObject93.bin"/><Relationship Id="rId22" Type="http://schemas.openxmlformats.org/officeDocument/2006/relationships/oleObject" Target="../embeddings/oleObject97.bin"/><Relationship Id="rId27" Type="http://schemas.openxmlformats.org/officeDocument/2006/relationships/image" Target="../media/image7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7.bin"/><Relationship Id="rId18" Type="http://schemas.openxmlformats.org/officeDocument/2006/relationships/image" Target="../media/image46.wmf"/><Relationship Id="rId26" Type="http://schemas.openxmlformats.org/officeDocument/2006/relationships/image" Target="../media/image49.wmf"/><Relationship Id="rId21" Type="http://schemas.openxmlformats.org/officeDocument/2006/relationships/oleObject" Target="../embeddings/oleObject111.bin"/><Relationship Id="rId34" Type="http://schemas.openxmlformats.org/officeDocument/2006/relationships/image" Target="../media/image57.wmf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109.bin"/><Relationship Id="rId25" Type="http://schemas.openxmlformats.org/officeDocument/2006/relationships/oleObject" Target="../embeddings/oleObject113.bin"/><Relationship Id="rId33" Type="http://schemas.openxmlformats.org/officeDocument/2006/relationships/oleObject" Target="../embeddings/oleObject117.bin"/><Relationship Id="rId38" Type="http://schemas.openxmlformats.org/officeDocument/2006/relationships/oleObject" Target="../embeddings/oleObject1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wmf"/><Relationship Id="rId20" Type="http://schemas.openxmlformats.org/officeDocument/2006/relationships/image" Target="../media/image47.wmf"/><Relationship Id="rId29" Type="http://schemas.openxmlformats.org/officeDocument/2006/relationships/oleObject" Target="../embeddings/oleObject115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06.bin"/><Relationship Id="rId24" Type="http://schemas.openxmlformats.org/officeDocument/2006/relationships/image" Target="../media/image48.wmf"/><Relationship Id="rId32" Type="http://schemas.openxmlformats.org/officeDocument/2006/relationships/image" Target="../media/image56.wmf"/><Relationship Id="rId37" Type="http://schemas.openxmlformats.org/officeDocument/2006/relationships/oleObject" Target="../embeddings/oleObject119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23" Type="http://schemas.openxmlformats.org/officeDocument/2006/relationships/oleObject" Target="../embeddings/oleObject112.bin"/><Relationship Id="rId28" Type="http://schemas.openxmlformats.org/officeDocument/2006/relationships/image" Target="../media/image78.wmf"/><Relationship Id="rId36" Type="http://schemas.openxmlformats.org/officeDocument/2006/relationships/image" Target="../media/image72.wmf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110.bin"/><Relationship Id="rId31" Type="http://schemas.openxmlformats.org/officeDocument/2006/relationships/oleObject" Target="../embeddings/oleObject116.bin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76.wmf"/><Relationship Id="rId22" Type="http://schemas.openxmlformats.org/officeDocument/2006/relationships/image" Target="../media/image44.wmf"/><Relationship Id="rId27" Type="http://schemas.openxmlformats.org/officeDocument/2006/relationships/oleObject" Target="../embeddings/oleObject114.bin"/><Relationship Id="rId30" Type="http://schemas.openxmlformats.org/officeDocument/2006/relationships/image" Target="../media/image55.wmf"/><Relationship Id="rId35" Type="http://schemas.openxmlformats.org/officeDocument/2006/relationships/oleObject" Target="../embeddings/oleObject118.bin"/><Relationship Id="rId8" Type="http://schemas.openxmlformats.org/officeDocument/2006/relationships/image" Target="../media/image73.wmf"/><Relationship Id="rId3" Type="http://schemas.openxmlformats.org/officeDocument/2006/relationships/oleObject" Target="../embeddings/oleObject102.bin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6.bin"/><Relationship Id="rId18" Type="http://schemas.openxmlformats.org/officeDocument/2006/relationships/oleObject" Target="../embeddings/oleObject129.bin"/><Relationship Id="rId26" Type="http://schemas.openxmlformats.org/officeDocument/2006/relationships/oleObject" Target="../embeddings/oleObject133.bin"/><Relationship Id="rId39" Type="http://schemas.openxmlformats.org/officeDocument/2006/relationships/oleObject" Target="../embeddings/oleObject140.bin"/><Relationship Id="rId21" Type="http://schemas.openxmlformats.org/officeDocument/2006/relationships/image" Target="../media/image47.wmf"/><Relationship Id="rId34" Type="http://schemas.openxmlformats.org/officeDocument/2006/relationships/oleObject" Target="../embeddings/oleObject137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75.wmf"/><Relationship Id="rId17" Type="http://schemas.openxmlformats.org/officeDocument/2006/relationships/image" Target="../media/image79.wmf"/><Relationship Id="rId25" Type="http://schemas.openxmlformats.org/officeDocument/2006/relationships/image" Target="../media/image48.wmf"/><Relationship Id="rId33" Type="http://schemas.openxmlformats.org/officeDocument/2006/relationships/image" Target="../media/image56.wmf"/><Relationship Id="rId38" Type="http://schemas.openxmlformats.org/officeDocument/2006/relationships/oleObject" Target="../embeddings/oleObject13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8.bin"/><Relationship Id="rId20" Type="http://schemas.openxmlformats.org/officeDocument/2006/relationships/oleObject" Target="../embeddings/oleObject130.bin"/><Relationship Id="rId29" Type="http://schemas.openxmlformats.org/officeDocument/2006/relationships/image" Target="../media/image80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25.bin"/><Relationship Id="rId24" Type="http://schemas.openxmlformats.org/officeDocument/2006/relationships/oleObject" Target="../embeddings/oleObject132.bin"/><Relationship Id="rId32" Type="http://schemas.openxmlformats.org/officeDocument/2006/relationships/oleObject" Target="../embeddings/oleObject136.bin"/><Relationship Id="rId37" Type="http://schemas.openxmlformats.org/officeDocument/2006/relationships/image" Target="../media/image72.wmf"/><Relationship Id="rId5" Type="http://schemas.openxmlformats.org/officeDocument/2006/relationships/oleObject" Target="../embeddings/oleObject122.bin"/><Relationship Id="rId15" Type="http://schemas.openxmlformats.org/officeDocument/2006/relationships/oleObject" Target="../embeddings/oleObject127.bin"/><Relationship Id="rId23" Type="http://schemas.openxmlformats.org/officeDocument/2006/relationships/image" Target="../media/image44.wmf"/><Relationship Id="rId28" Type="http://schemas.openxmlformats.org/officeDocument/2006/relationships/oleObject" Target="../embeddings/oleObject134.bin"/><Relationship Id="rId36" Type="http://schemas.openxmlformats.org/officeDocument/2006/relationships/oleObject" Target="../embeddings/oleObject138.bin"/><Relationship Id="rId10" Type="http://schemas.openxmlformats.org/officeDocument/2006/relationships/image" Target="../media/image74.wmf"/><Relationship Id="rId19" Type="http://schemas.openxmlformats.org/officeDocument/2006/relationships/image" Target="../media/image46.wmf"/><Relationship Id="rId31" Type="http://schemas.openxmlformats.org/officeDocument/2006/relationships/image" Target="../media/image55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76.wmf"/><Relationship Id="rId22" Type="http://schemas.openxmlformats.org/officeDocument/2006/relationships/oleObject" Target="../embeddings/oleObject131.bin"/><Relationship Id="rId27" Type="http://schemas.openxmlformats.org/officeDocument/2006/relationships/image" Target="../media/image49.wmf"/><Relationship Id="rId30" Type="http://schemas.openxmlformats.org/officeDocument/2006/relationships/oleObject" Target="../embeddings/oleObject135.bin"/><Relationship Id="rId35" Type="http://schemas.openxmlformats.org/officeDocument/2006/relationships/image" Target="../media/image57.wmf"/><Relationship Id="rId8" Type="http://schemas.openxmlformats.org/officeDocument/2006/relationships/image" Target="../media/image73.wmf"/><Relationship Id="rId3" Type="http://schemas.openxmlformats.org/officeDocument/2006/relationships/oleObject" Target="../embeddings/oleObject121.bin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6.bin"/><Relationship Id="rId18" Type="http://schemas.openxmlformats.org/officeDocument/2006/relationships/image" Target="../media/image79.wmf"/><Relationship Id="rId26" Type="http://schemas.openxmlformats.org/officeDocument/2006/relationships/image" Target="../media/image48.wmf"/><Relationship Id="rId21" Type="http://schemas.openxmlformats.org/officeDocument/2006/relationships/oleObject" Target="../embeddings/oleObject150.bin"/><Relationship Id="rId34" Type="http://schemas.openxmlformats.org/officeDocument/2006/relationships/image" Target="../media/image57.wmf"/><Relationship Id="rId7" Type="http://schemas.openxmlformats.org/officeDocument/2006/relationships/oleObject" Target="../embeddings/oleObject143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148.bin"/><Relationship Id="rId25" Type="http://schemas.openxmlformats.org/officeDocument/2006/relationships/oleObject" Target="../embeddings/oleObject152.bin"/><Relationship Id="rId33" Type="http://schemas.openxmlformats.org/officeDocument/2006/relationships/oleObject" Target="../embeddings/oleObject156.bin"/><Relationship Id="rId38" Type="http://schemas.openxmlformats.org/officeDocument/2006/relationships/oleObject" Target="../embeddings/oleObject15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.wmf"/><Relationship Id="rId20" Type="http://schemas.openxmlformats.org/officeDocument/2006/relationships/image" Target="../media/image46.wmf"/><Relationship Id="rId29" Type="http://schemas.openxmlformats.org/officeDocument/2006/relationships/oleObject" Target="../embeddings/oleObject154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45.bin"/><Relationship Id="rId24" Type="http://schemas.openxmlformats.org/officeDocument/2006/relationships/image" Target="../media/image44.wmf"/><Relationship Id="rId32" Type="http://schemas.openxmlformats.org/officeDocument/2006/relationships/image" Target="../media/image56.wmf"/><Relationship Id="rId37" Type="http://schemas.openxmlformats.org/officeDocument/2006/relationships/oleObject" Target="../embeddings/oleObject158.bin"/><Relationship Id="rId5" Type="http://schemas.openxmlformats.org/officeDocument/2006/relationships/oleObject" Target="../embeddings/oleObject142.bin"/><Relationship Id="rId15" Type="http://schemas.openxmlformats.org/officeDocument/2006/relationships/oleObject" Target="../embeddings/oleObject147.bin"/><Relationship Id="rId23" Type="http://schemas.openxmlformats.org/officeDocument/2006/relationships/oleObject" Target="../embeddings/oleObject151.bin"/><Relationship Id="rId28" Type="http://schemas.openxmlformats.org/officeDocument/2006/relationships/image" Target="../media/image49.wmf"/><Relationship Id="rId36" Type="http://schemas.openxmlformats.org/officeDocument/2006/relationships/image" Target="../media/image72.wmf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149.bin"/><Relationship Id="rId31" Type="http://schemas.openxmlformats.org/officeDocument/2006/relationships/oleObject" Target="../embeddings/oleObject155.bin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44.bin"/><Relationship Id="rId14" Type="http://schemas.openxmlformats.org/officeDocument/2006/relationships/image" Target="../media/image76.wmf"/><Relationship Id="rId22" Type="http://schemas.openxmlformats.org/officeDocument/2006/relationships/image" Target="../media/image47.wmf"/><Relationship Id="rId27" Type="http://schemas.openxmlformats.org/officeDocument/2006/relationships/oleObject" Target="../embeddings/oleObject153.bin"/><Relationship Id="rId30" Type="http://schemas.openxmlformats.org/officeDocument/2006/relationships/image" Target="../media/image55.wmf"/><Relationship Id="rId35" Type="http://schemas.openxmlformats.org/officeDocument/2006/relationships/oleObject" Target="../embeddings/oleObject157.bin"/><Relationship Id="rId8" Type="http://schemas.openxmlformats.org/officeDocument/2006/relationships/image" Target="../media/image73.wmf"/><Relationship Id="rId3" Type="http://schemas.openxmlformats.org/officeDocument/2006/relationships/oleObject" Target="../embeddings/oleObject141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165.bin"/><Relationship Id="rId18" Type="http://schemas.openxmlformats.org/officeDocument/2006/relationships/image" Target="../media/image56.wmf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83.wmf"/><Relationship Id="rId17" Type="http://schemas.openxmlformats.org/officeDocument/2006/relationships/oleObject" Target="../embeddings/oleObject1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5.wmf"/><Relationship Id="rId20" Type="http://schemas.openxmlformats.org/officeDocument/2006/relationships/image" Target="../media/image57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5" Type="http://schemas.openxmlformats.org/officeDocument/2006/relationships/oleObject" Target="../embeddings/oleObject166.bin"/><Relationship Id="rId10" Type="http://schemas.openxmlformats.org/officeDocument/2006/relationships/image" Target="../media/image82.wmf"/><Relationship Id="rId19" Type="http://schemas.openxmlformats.org/officeDocument/2006/relationships/oleObject" Target="../embeddings/oleObject168.bin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84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Context-Free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2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568" y="291538"/>
            <a:ext cx="1619250" cy="941275"/>
          </a:xfrm>
        </p:spPr>
        <p:txBody>
          <a:bodyPr/>
          <a:lstStyle/>
          <a:p>
            <a:r>
              <a:rPr lang="en-US" dirty="0" smtClean="0"/>
              <a:t>PDA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667" y="1245870"/>
            <a:ext cx="10216243" cy="50651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Clarifications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An input string is accepted by a PDA, if at least one copy of the PDA stops at a </a:t>
            </a:r>
            <a:r>
              <a:rPr lang="en-US" sz="1800" dirty="0" smtClean="0"/>
              <a:t>final 	state after reading </a:t>
            </a:r>
            <a:r>
              <a:rPr lang="en-US" sz="1800" dirty="0"/>
              <a:t>the input string. Note that it is </a:t>
            </a:r>
            <a:r>
              <a:rPr lang="en-US" sz="1800" dirty="0">
                <a:solidFill>
                  <a:srgbClr val="FF0000"/>
                </a:solidFill>
              </a:rPr>
              <a:t>not necessary to have an </a:t>
            </a:r>
            <a:r>
              <a:rPr lang="en-US" sz="1800" dirty="0" smtClean="0">
                <a:solidFill>
                  <a:srgbClr val="FF0000"/>
                </a:solidFill>
              </a:rPr>
              <a:t>empty 	stack </a:t>
            </a:r>
            <a:r>
              <a:rPr lang="en-US" sz="1800" dirty="0">
                <a:solidFill>
                  <a:srgbClr val="FF0000"/>
                </a:solidFill>
              </a:rPr>
              <a:t>at </a:t>
            </a:r>
            <a:r>
              <a:rPr lang="en-US" sz="1800" dirty="0" smtClean="0">
                <a:solidFill>
                  <a:srgbClr val="FF0000"/>
                </a:solidFill>
              </a:rPr>
              <a:t>a final state</a:t>
            </a:r>
            <a:r>
              <a:rPr lang="en-US" sz="1800" dirty="0"/>
              <a:t>, </a:t>
            </a:r>
            <a:r>
              <a:rPr lang="en-US" sz="1800" dirty="0" smtClean="0"/>
              <a:t>even though </a:t>
            </a:r>
            <a:r>
              <a:rPr lang="en-US" sz="1800" dirty="0"/>
              <a:t>usually the stack is empty </a:t>
            </a:r>
            <a:r>
              <a:rPr lang="en-US" sz="1800" dirty="0" smtClean="0"/>
              <a:t>when </a:t>
            </a:r>
            <a:r>
              <a:rPr lang="en-US" sz="1800" dirty="0"/>
              <a:t>a PDA </a:t>
            </a:r>
            <a:r>
              <a:rPr lang="en-US" sz="1800" dirty="0" smtClean="0"/>
              <a:t>stops</a:t>
            </a:r>
          </a:p>
          <a:p>
            <a:pPr lvl="1">
              <a:lnSpc>
                <a:spcPct val="150000"/>
              </a:lnSpc>
              <a:spcBef>
                <a:spcPts val="1800"/>
              </a:spcBef>
            </a:pPr>
            <a:r>
              <a:rPr lang="en-US" sz="1800" dirty="0"/>
              <a:t>A stack is a </a:t>
            </a:r>
            <a:r>
              <a:rPr lang="en-US" sz="1800" dirty="0" smtClean="0"/>
              <a:t>“last </a:t>
            </a:r>
            <a:r>
              <a:rPr lang="en-US" sz="1800" dirty="0"/>
              <a:t>in, </a:t>
            </a:r>
            <a:r>
              <a:rPr lang="en-US" sz="1800" dirty="0" smtClean="0"/>
              <a:t>first </a:t>
            </a:r>
            <a:r>
              <a:rPr lang="en-US" sz="1800" dirty="0"/>
              <a:t>out" storage device. Two operations with a stack: push </a:t>
            </a:r>
            <a:r>
              <a:rPr lang="en-US" sz="1800" dirty="0" smtClean="0"/>
              <a:t>&amp; pop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After </a:t>
            </a:r>
            <a:r>
              <a:rPr lang="en-US" sz="1600" dirty="0"/>
              <a:t>the following operations: </a:t>
            </a:r>
            <a:r>
              <a:rPr lang="en-US" sz="1600" dirty="0" smtClean="0"/>
              <a:t>“push </a:t>
            </a:r>
            <a:r>
              <a:rPr lang="en-US" sz="1600" i="1" dirty="0" smtClean="0"/>
              <a:t>a</a:t>
            </a:r>
            <a:r>
              <a:rPr lang="en-US" sz="1600" dirty="0" smtClean="0"/>
              <a:t>”, “push </a:t>
            </a:r>
            <a:r>
              <a:rPr lang="en-US" sz="1600" i="1" dirty="0" smtClean="0"/>
              <a:t>b</a:t>
            </a:r>
            <a:r>
              <a:rPr lang="en-US" sz="1600" dirty="0" smtClean="0"/>
              <a:t>”, “push </a:t>
            </a:r>
            <a:r>
              <a:rPr lang="en-US" sz="1600" i="1" dirty="0" smtClean="0"/>
              <a:t>a</a:t>
            </a:r>
            <a:r>
              <a:rPr lang="en-US" sz="1600" dirty="0" smtClean="0"/>
              <a:t>”, “pop </a:t>
            </a:r>
            <a:r>
              <a:rPr lang="en-US" sz="1600" i="1" dirty="0" smtClean="0"/>
              <a:t>a</a:t>
            </a:r>
            <a:r>
              <a:rPr lang="en-US" sz="1600" dirty="0" smtClean="0"/>
              <a:t>”, “push </a:t>
            </a:r>
            <a:r>
              <a:rPr lang="en-US" sz="1600" i="1" dirty="0" smtClean="0"/>
              <a:t>b</a:t>
            </a:r>
            <a:r>
              <a:rPr lang="en-US" sz="1600" dirty="0" smtClean="0"/>
              <a:t>”, “pop </a:t>
            </a:r>
            <a:r>
              <a:rPr lang="en-US" sz="1600" i="1" dirty="0" smtClean="0"/>
              <a:t>b</a:t>
            </a:r>
            <a:r>
              <a:rPr lang="en-US" sz="1600" dirty="0" smtClean="0"/>
              <a:t>”, “pop 	</a:t>
            </a:r>
            <a:r>
              <a:rPr lang="en-US" sz="1600" i="1" dirty="0" smtClean="0"/>
              <a:t>b</a:t>
            </a:r>
            <a:r>
              <a:rPr lang="en-US" sz="1600" dirty="0" smtClean="0"/>
              <a:t>”, </a:t>
            </a:r>
            <a:r>
              <a:rPr lang="en-US" sz="1600" dirty="0"/>
              <a:t>what </a:t>
            </a:r>
            <a:r>
              <a:rPr lang="en-US" sz="1600" dirty="0" smtClean="0"/>
              <a:t>	are </a:t>
            </a:r>
            <a:r>
              <a:rPr lang="en-US" sz="1600" dirty="0"/>
              <a:t>the elements in the stack</a:t>
            </a:r>
            <a:r>
              <a:rPr lang="en-US" sz="1600" dirty="0" smtClean="0"/>
              <a:t>? </a:t>
            </a:r>
          </a:p>
          <a:p>
            <a:pPr lvl="1">
              <a:lnSpc>
                <a:spcPct val="150000"/>
              </a:lnSpc>
              <a:spcBef>
                <a:spcPts val="1800"/>
              </a:spcBef>
            </a:pPr>
            <a:r>
              <a:rPr lang="en-US" sz="1800" dirty="0" smtClean="0"/>
              <a:t>There </a:t>
            </a:r>
            <a:r>
              <a:rPr lang="en-US" sz="1800" dirty="0"/>
              <a:t>are two types of PDAs: </a:t>
            </a:r>
            <a:r>
              <a:rPr lang="en-US" sz="1800" dirty="0">
                <a:solidFill>
                  <a:srgbClr val="FF0000"/>
                </a:solidFill>
              </a:rPr>
              <a:t>deterministic</a:t>
            </a:r>
            <a:r>
              <a:rPr lang="en-US" sz="1800" dirty="0"/>
              <a:t> </a:t>
            </a:r>
            <a:r>
              <a:rPr lang="en-US" sz="1800" dirty="0" smtClean="0"/>
              <a:t>and </a:t>
            </a:r>
            <a:r>
              <a:rPr lang="en-US" sz="1800" dirty="0" smtClean="0">
                <a:solidFill>
                  <a:srgbClr val="FF0000"/>
                </a:solidFill>
              </a:rPr>
              <a:t>nondeterministic</a:t>
            </a:r>
          </a:p>
          <a:p>
            <a:pPr lvl="2">
              <a:lnSpc>
                <a:spcPct val="150000"/>
              </a:lnSpc>
            </a:pPr>
            <a:r>
              <a:rPr lang="en-US" sz="1600" dirty="0" smtClean="0"/>
              <a:t>They </a:t>
            </a:r>
            <a:r>
              <a:rPr lang="en-US" sz="1600" dirty="0"/>
              <a:t>have </a:t>
            </a:r>
            <a:r>
              <a:rPr lang="en-US" sz="1600" dirty="0" smtClean="0"/>
              <a:t>different power (unlike FAs), and given that nondeterministic </a:t>
            </a:r>
            <a:r>
              <a:rPr lang="en-US" sz="1600" dirty="0"/>
              <a:t>PDAs have the same </a:t>
            </a:r>
            <a:r>
              <a:rPr lang="en-US" sz="1600" dirty="0" smtClean="0"/>
              <a:t>	power </a:t>
            </a:r>
            <a:r>
              <a:rPr lang="en-US" sz="1600" dirty="0"/>
              <a:t>as </a:t>
            </a:r>
            <a:r>
              <a:rPr lang="en-US" sz="1600" dirty="0" smtClean="0"/>
              <a:t>context-free grammars (CFGs), </a:t>
            </a:r>
            <a:r>
              <a:rPr lang="en-US" sz="1600" dirty="0"/>
              <a:t>we will </a:t>
            </a:r>
            <a:r>
              <a:rPr lang="en-US" sz="1600" dirty="0" smtClean="0"/>
              <a:t>study only </a:t>
            </a:r>
            <a:r>
              <a:rPr lang="en-US" sz="1600" dirty="0"/>
              <a:t>nondeterministic </a:t>
            </a:r>
            <a:r>
              <a:rPr lang="en-US" sz="1600" dirty="0" smtClean="0"/>
              <a:t>PDAs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23" y="503803"/>
            <a:ext cx="6991350" cy="908620"/>
          </a:xfrm>
        </p:spPr>
        <p:txBody>
          <a:bodyPr/>
          <a:lstStyle/>
          <a:p>
            <a:r>
              <a:rPr lang="en-US" dirty="0" smtClean="0"/>
              <a:t>Describing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751" y="1784723"/>
            <a:ext cx="10463893" cy="4281351"/>
          </a:xfrm>
        </p:spPr>
        <p:txBody>
          <a:bodyPr>
            <a:normAutofit/>
          </a:bodyPr>
          <a:lstStyle/>
          <a:p>
            <a:r>
              <a:rPr lang="en-US" sz="2200" u="sng" dirty="0" smtClean="0"/>
              <a:t>Finite automata </a:t>
            </a:r>
            <a:r>
              <a:rPr lang="en-US" sz="2200" i="1" dirty="0" smtClean="0"/>
              <a:t>accept</a:t>
            </a:r>
            <a:r>
              <a:rPr lang="en-US" sz="2200" dirty="0" smtClean="0"/>
              <a:t> &amp; </a:t>
            </a:r>
            <a:r>
              <a:rPr lang="en-US" sz="2200" u="sng" dirty="0" smtClean="0"/>
              <a:t>regular expressions</a:t>
            </a:r>
            <a:r>
              <a:rPr lang="en-US" sz="2200" dirty="0" smtClean="0"/>
              <a:t> </a:t>
            </a:r>
            <a:r>
              <a:rPr lang="en-US" sz="2200" i="1" dirty="0" smtClean="0"/>
              <a:t>describe</a:t>
            </a:r>
            <a:r>
              <a:rPr lang="en-US" sz="2200" dirty="0" smtClean="0"/>
              <a:t> regular languages</a:t>
            </a:r>
          </a:p>
          <a:p>
            <a:pPr>
              <a:spcBef>
                <a:spcPts val="1800"/>
              </a:spcBef>
            </a:pPr>
            <a:r>
              <a:rPr lang="en-US" sz="2200" dirty="0" smtClean="0"/>
              <a:t>Can’t help in accepting/describing simple languages, e.g., { 0</a:t>
            </a:r>
            <a:r>
              <a:rPr lang="en-US" sz="2200" i="1" baseline="30000" dirty="0" smtClean="0"/>
              <a:t>n</a:t>
            </a:r>
            <a:r>
              <a:rPr lang="en-US" sz="2200" dirty="0" smtClean="0"/>
              <a:t>1</a:t>
            </a:r>
            <a:r>
              <a:rPr lang="en-US" sz="2200" i="1" baseline="30000" dirty="0" smtClean="0"/>
              <a:t>n</a:t>
            </a:r>
            <a:r>
              <a:rPr lang="en-US" sz="2200" dirty="0" smtClean="0"/>
              <a:t>|</a:t>
            </a:r>
            <a:r>
              <a:rPr lang="en-US" sz="2200" i="1" dirty="0" smtClean="0"/>
              <a:t>n</a:t>
            </a:r>
            <a:r>
              <a:rPr lang="en-US" sz="2200" dirty="0" smtClean="0"/>
              <a:t> ≥ 0 }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2200" dirty="0" smtClean="0"/>
              <a:t>More </a:t>
            </a:r>
            <a:r>
              <a:rPr lang="en-US" sz="2200" dirty="0" smtClean="0">
                <a:solidFill>
                  <a:schemeClr val="accent2"/>
                </a:solidFill>
              </a:rPr>
              <a:t>powerful </a:t>
            </a:r>
            <a:r>
              <a:rPr lang="en-US" sz="2200" dirty="0" smtClean="0"/>
              <a:t>method of generating/describing languages (handle 	descriptions of features that have a recursive structure)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784827" y="3122141"/>
            <a:ext cx="5008606" cy="1507870"/>
            <a:chOff x="3784827" y="3122141"/>
            <a:chExt cx="5008606" cy="1507870"/>
          </a:xfrm>
        </p:grpSpPr>
        <p:sp>
          <p:nvSpPr>
            <p:cNvPr id="4" name="Down Arrow 3"/>
            <p:cNvSpPr/>
            <p:nvPr/>
          </p:nvSpPr>
          <p:spPr>
            <a:xfrm>
              <a:off x="5778384" y="3122141"/>
              <a:ext cx="579944" cy="7908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84827" y="4168346"/>
              <a:ext cx="5008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Context-Free Grammars</a:t>
              </a:r>
              <a:endParaRPr lang="en-US" sz="2400" b="1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9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8" y="373172"/>
            <a:ext cx="7154636" cy="867799"/>
          </a:xfrm>
        </p:spPr>
        <p:txBody>
          <a:bodyPr/>
          <a:lstStyle/>
          <a:p>
            <a:r>
              <a:rPr lang="en-US" dirty="0" smtClean="0"/>
              <a:t>Context-Free Grammar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42308" y="1371595"/>
                <a:ext cx="10058400" cy="4816929"/>
              </a:xfrm>
            </p:spPr>
            <p:txBody>
              <a:bodyPr/>
              <a:lstStyle/>
              <a:p>
                <a:r>
                  <a:rPr lang="en-US" sz="2000" dirty="0" smtClean="0"/>
                  <a:t>Formal definition. A </a:t>
                </a:r>
                <a:r>
                  <a:rPr lang="en-US" sz="2000" dirty="0"/>
                  <a:t>context-free grammar is a quadruple (</a:t>
                </a:r>
                <a:r>
                  <a:rPr lang="en-US" sz="2000" i="1" dirty="0"/>
                  <a:t>V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000" dirty="0" smtClean="0"/>
                  <a:t>, </a:t>
                </a:r>
                <a:r>
                  <a:rPr lang="en-US" sz="2000" i="1" dirty="0" smtClean="0"/>
                  <a:t>R</a:t>
                </a:r>
                <a:r>
                  <a:rPr lang="en-US" sz="2000" dirty="0" smtClean="0"/>
                  <a:t>, </a:t>
                </a:r>
                <a:r>
                  <a:rPr lang="en-US" sz="2000" i="1" dirty="0"/>
                  <a:t>S</a:t>
                </a:r>
                <a:r>
                  <a:rPr lang="en-US" sz="2000" dirty="0"/>
                  <a:t>), where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800" i="1" dirty="0"/>
                  <a:t>V</a:t>
                </a:r>
                <a:r>
                  <a:rPr lang="en-US" sz="1800" dirty="0"/>
                  <a:t> is a finite set of </a:t>
                </a:r>
                <a:r>
                  <a:rPr lang="en-US" sz="1800" i="1" dirty="0"/>
                  <a:t>variables</a:t>
                </a:r>
                <a:r>
                  <a:rPr lang="en-US" sz="1800" dirty="0"/>
                  <a:t> (non-terminals)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dirty="0"/>
                  <a:t>, the alphabet, is a finite set of </a:t>
                </a:r>
                <a:r>
                  <a:rPr lang="en-US" sz="1800" i="1" dirty="0"/>
                  <a:t>terminal symbols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800" i="1" dirty="0" smtClean="0"/>
                  <a:t>R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is a finite set of </a:t>
                </a:r>
                <a:r>
                  <a:rPr lang="en-US" sz="1800" dirty="0" smtClean="0"/>
                  <a:t>(</a:t>
                </a:r>
                <a:r>
                  <a:rPr lang="en-US" sz="1800" i="1" dirty="0" smtClean="0"/>
                  <a:t>production</a:t>
                </a:r>
                <a:r>
                  <a:rPr lang="en-US" sz="1800" dirty="0" smtClean="0"/>
                  <a:t>) </a:t>
                </a:r>
                <a:r>
                  <a:rPr lang="en-US" sz="1800" i="1" dirty="0" smtClean="0"/>
                  <a:t>rules</a:t>
                </a:r>
                <a:r>
                  <a:rPr lang="en-US" sz="1800" dirty="0" smtClean="0"/>
                  <a:t>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800" i="1" dirty="0" smtClean="0"/>
                  <a:t>S</a:t>
                </a:r>
                <a:r>
                  <a:rPr lang="en-US" sz="1800" dirty="0" smtClean="0"/>
                  <a:t> (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 smtClean="0"/>
                  <a:t>) is the </a:t>
                </a:r>
                <a:r>
                  <a:rPr lang="en-US" sz="1800" i="1" dirty="0"/>
                  <a:t>start </a:t>
                </a:r>
                <a:r>
                  <a:rPr lang="en-US" sz="1800" i="1" dirty="0" smtClean="0"/>
                  <a:t>variable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sz="2000" dirty="0" smtClean="0"/>
                  <a:t>Observations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800" dirty="0"/>
                  <a:t>A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production rule </a:t>
                </a:r>
                <a:r>
                  <a:rPr lang="en-US" sz="1800" dirty="0" smtClean="0"/>
                  <a:t>has the </a:t>
                </a:r>
                <a:r>
                  <a:rPr lang="en-US" sz="1800" dirty="0"/>
                  <a:t>form </a:t>
                </a:r>
                <a:r>
                  <a:rPr lang="en-US" sz="1800" i="1" dirty="0"/>
                  <a:t>A </a:t>
                </a:r>
                <a:r>
                  <a:rPr lang="en-US" sz="1800" dirty="0"/>
                  <a:t>→</a:t>
                </a:r>
                <a:r>
                  <a:rPr lang="en-US" sz="1800" dirty="0" smtClean="0"/>
                  <a:t> </a:t>
                </a:r>
                <a:r>
                  <a:rPr lang="en-US" sz="1800" i="1" dirty="0"/>
                  <a:t>w</a:t>
                </a:r>
                <a:r>
                  <a:rPr lang="en-US" sz="1800" dirty="0"/>
                  <a:t>, where </a:t>
                </a:r>
                <a:r>
                  <a:rPr lang="en-US" sz="1800" i="1" dirty="0" smtClean="0"/>
                  <a:t>A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/>
                  <a:t> and </a:t>
                </a:r>
                <a:r>
                  <a:rPr lang="en-US" sz="1800" i="1" dirty="0" smtClean="0"/>
                  <a:t>w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( </a:t>
                </a:r>
                <a:r>
                  <a:rPr lang="en-US" sz="1800" i="1" dirty="0" smtClean="0"/>
                  <a:t>V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)*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800" dirty="0" smtClean="0"/>
                  <a:t>A rule of the form </a:t>
                </a:r>
                <a:r>
                  <a:rPr lang="en-US" sz="1800" i="1" dirty="0"/>
                  <a:t>A</a:t>
                </a:r>
                <a:r>
                  <a:rPr lang="en-US" sz="1800" dirty="0"/>
                  <a:t> → </a:t>
                </a:r>
                <a:r>
                  <a:rPr lang="en-US" sz="1800" i="1" dirty="0" smtClean="0"/>
                  <a:t>w</a:t>
                </a:r>
                <a:r>
                  <a:rPr lang="en-US" sz="1800" dirty="0" smtClean="0"/>
                  <a:t> applied </a:t>
                </a:r>
                <a:r>
                  <a:rPr lang="en-US" sz="1800" dirty="0"/>
                  <a:t>to the string </a:t>
                </a:r>
                <a:r>
                  <a:rPr lang="en-US" sz="1800" i="1" dirty="0" err="1"/>
                  <a:t>uAv</a:t>
                </a:r>
                <a:r>
                  <a:rPr lang="en-US" sz="1800" i="1" dirty="0"/>
                  <a:t> </a:t>
                </a:r>
                <a:r>
                  <a:rPr lang="en-US" sz="1800" dirty="0"/>
                  <a:t>yields </a:t>
                </a:r>
                <a:r>
                  <a:rPr lang="en-US" sz="1800" i="1" dirty="0" err="1"/>
                  <a:t>uwv</a:t>
                </a:r>
                <a:r>
                  <a:rPr lang="en-US" sz="1800" dirty="0"/>
                  <a:t>, and </a:t>
                </a:r>
                <a:r>
                  <a:rPr lang="en-US" sz="1800" i="1" dirty="0"/>
                  <a:t>u</a:t>
                </a:r>
                <a:r>
                  <a:rPr lang="en-US" sz="1800" dirty="0"/>
                  <a:t> and </a:t>
                </a:r>
                <a:r>
                  <a:rPr lang="en-US" sz="1800" i="1" dirty="0" smtClean="0"/>
                  <a:t>v </a:t>
                </a:r>
                <a:r>
                  <a:rPr lang="en-US" sz="1800" dirty="0"/>
                  <a:t>define the </a:t>
                </a:r>
                <a:r>
                  <a:rPr lang="en-US" sz="1800" dirty="0" smtClean="0"/>
                  <a:t>	</a:t>
                </a:r>
                <a:r>
                  <a:rPr lang="en-US" sz="1800" i="1" dirty="0" smtClean="0"/>
                  <a:t>context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in which </a:t>
                </a:r>
                <a:r>
                  <a:rPr lang="en-US" sz="1800" i="1" dirty="0"/>
                  <a:t>A</a:t>
                </a:r>
                <a:r>
                  <a:rPr lang="en-US" sz="1800" dirty="0"/>
                  <a:t> occurs.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800" dirty="0"/>
                  <a:t>Because the context places no limitations on the applicability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a rule, such a </a:t>
                </a:r>
                <a:r>
                  <a:rPr lang="en-US" sz="1800" dirty="0" smtClean="0"/>
                  <a:t>	grammar </a:t>
                </a:r>
                <a:r>
                  <a:rPr lang="en-US" sz="1800" dirty="0"/>
                  <a:t>is called </a:t>
                </a:r>
                <a:r>
                  <a:rPr lang="en-US" sz="1800" i="1" dirty="0"/>
                  <a:t>context-free grammar </a:t>
                </a:r>
                <a:r>
                  <a:rPr lang="en-US" sz="1800" dirty="0" smtClean="0"/>
                  <a:t>(</a:t>
                </a:r>
                <a:r>
                  <a:rPr lang="en-US" sz="1800" dirty="0"/>
                  <a:t>CFG)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2308" y="1371595"/>
                <a:ext cx="10058400" cy="4816929"/>
              </a:xfrm>
              <a:blipFill rotWithShape="1">
                <a:blip r:embed="rId2"/>
                <a:stretch>
                  <a:fillRect l="-545" t="-633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253" y="422159"/>
            <a:ext cx="7211786" cy="851470"/>
          </a:xfrm>
        </p:spPr>
        <p:txBody>
          <a:bodyPr/>
          <a:lstStyle/>
          <a:p>
            <a:r>
              <a:rPr lang="en-US" dirty="0" smtClean="0"/>
              <a:t>Context-Free Grammar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52068"/>
            <a:ext cx="10315575" cy="355335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Grammar </a:t>
            </a:r>
          </a:p>
          <a:p>
            <a:pPr lvl="1">
              <a:spcBef>
                <a:spcPts val="1800"/>
              </a:spcBef>
            </a:pPr>
            <a:r>
              <a:rPr lang="en-US" sz="1800" dirty="0" smtClean="0"/>
              <a:t>Collection of substitution (or production) rules consisting of: (start) </a:t>
            </a:r>
            <a:r>
              <a:rPr lang="en-US" sz="1800" i="1" dirty="0" smtClean="0"/>
              <a:t>variables</a:t>
            </a:r>
            <a:r>
              <a:rPr lang="en-US" sz="1800" dirty="0"/>
              <a:t> </a:t>
            </a:r>
            <a:r>
              <a:rPr lang="en-US" sz="1800" dirty="0" smtClean="0"/>
              <a:t>&amp; </a:t>
            </a:r>
            <a:r>
              <a:rPr lang="en-US" sz="1800" i="1" dirty="0" smtClean="0"/>
              <a:t>terminals</a:t>
            </a:r>
          </a:p>
          <a:p>
            <a:pPr lvl="1">
              <a:spcBef>
                <a:spcPts val="1800"/>
              </a:spcBef>
            </a:pPr>
            <a:r>
              <a:rPr lang="en-US" sz="1800" u="sng" dirty="0" smtClean="0"/>
              <a:t>Example</a:t>
            </a:r>
            <a:r>
              <a:rPr lang="en-US" sz="1800" dirty="0" smtClean="0"/>
              <a:t>: { 0</a:t>
            </a:r>
            <a:r>
              <a:rPr lang="en-US" sz="1800" i="1" baseline="30000" dirty="0" smtClean="0"/>
              <a:t>n</a:t>
            </a:r>
            <a:r>
              <a:rPr lang="en-US" sz="1800" dirty="0" smtClean="0"/>
              <a:t>1</a:t>
            </a:r>
            <a:r>
              <a:rPr lang="en-US" sz="1800" i="1" baseline="30000" dirty="0" smtClean="0"/>
              <a:t>n</a:t>
            </a:r>
            <a:r>
              <a:rPr lang="en-US" sz="1800" dirty="0" smtClean="0"/>
              <a:t>|</a:t>
            </a:r>
            <a:r>
              <a:rPr lang="en-US" sz="1800" i="1" dirty="0" smtClean="0"/>
              <a:t>n</a:t>
            </a:r>
            <a:r>
              <a:rPr lang="en-US" sz="1800" dirty="0" smtClean="0"/>
              <a:t> &gt; 0 }</a:t>
            </a:r>
          </a:p>
          <a:p>
            <a:pPr lvl="1">
              <a:spcBef>
                <a:spcPts val="1800"/>
              </a:spcBef>
            </a:pPr>
            <a:endParaRPr lang="en-US" sz="1800" dirty="0"/>
          </a:p>
          <a:p>
            <a:pPr lvl="1">
              <a:spcBef>
                <a:spcPts val="1800"/>
              </a:spcBef>
            </a:pPr>
            <a:endParaRPr lang="en-US" sz="1800" dirty="0" smtClean="0"/>
          </a:p>
          <a:p>
            <a:pPr lvl="1">
              <a:spcBef>
                <a:spcPts val="1800"/>
              </a:spcBef>
            </a:pPr>
            <a:endParaRPr lang="en-US" sz="1800" dirty="0"/>
          </a:p>
          <a:p>
            <a:pPr marL="274320" lvl="1" indent="0">
              <a:spcBef>
                <a:spcPts val="1800"/>
              </a:spcBef>
              <a:buNone/>
            </a:pPr>
            <a:r>
              <a:rPr lang="en-US" sz="1800" dirty="0" smtClean="0"/>
              <a:t>    or simply 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14551" y="3342726"/>
                <a:ext cx="17340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 smtClean="0"/>
                  <a:t>S</a:t>
                </a:r>
                <a:r>
                  <a:rPr lang="en-US" sz="2400" dirty="0" smtClean="0"/>
                  <a:t> → </a:t>
                </a:r>
                <a:r>
                  <a:rPr lang="en-US" sz="2400" i="1" dirty="0" smtClean="0"/>
                  <a:t>A</a:t>
                </a:r>
              </a:p>
              <a:p>
                <a:r>
                  <a:rPr lang="en-US" sz="2400" i="1" dirty="0" smtClean="0"/>
                  <a:t>A</a:t>
                </a:r>
                <a:r>
                  <a:rPr lang="en-US" sz="2400" dirty="0" smtClean="0"/>
                  <a:t> → 0</a:t>
                </a:r>
                <a:r>
                  <a:rPr lang="en-US" sz="2400" i="1" dirty="0" smtClean="0"/>
                  <a:t>B</a:t>
                </a:r>
                <a:r>
                  <a:rPr lang="en-US" sz="2400" dirty="0" smtClean="0"/>
                  <a:t>1</a:t>
                </a:r>
              </a:p>
              <a:p>
                <a:r>
                  <a:rPr lang="en-US" sz="2400" i="1" dirty="0" smtClean="0"/>
                  <a:t>B </a:t>
                </a:r>
                <a:r>
                  <a:rPr lang="en-US" sz="2400" dirty="0" smtClean="0"/>
                  <a:t>→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sz="2400" dirty="0" smtClean="0"/>
                  <a:t>|0</a:t>
                </a:r>
                <a:r>
                  <a:rPr lang="en-US" sz="2400" i="1" dirty="0" smtClean="0"/>
                  <a:t>B</a:t>
                </a:r>
                <a:r>
                  <a:rPr lang="en-US" sz="2400" dirty="0" smtClean="0"/>
                  <a:t>1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551" y="3342726"/>
                <a:ext cx="1734067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5263" t="-4061" r="-2105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4530811" y="3614575"/>
            <a:ext cx="683741" cy="32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30811" y="4031816"/>
            <a:ext cx="683741" cy="328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457357" y="3934385"/>
            <a:ext cx="790834" cy="329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128141" y="4074242"/>
            <a:ext cx="1087393" cy="189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83925" y="3473074"/>
            <a:ext cx="1581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 variable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83926" y="4128428"/>
            <a:ext cx="158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48619" y="4039639"/>
            <a:ext cx="158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Terminals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530811" y="4360131"/>
            <a:ext cx="683741" cy="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57357" y="4448776"/>
            <a:ext cx="2072927" cy="212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466437" y="4176195"/>
                <a:ext cx="2145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Can be written as</a:t>
                </a:r>
              </a:p>
              <a:p>
                <a:r>
                  <a:rPr lang="en-US" sz="1600" i="1" dirty="0" smtClean="0"/>
                  <a:t>B </a:t>
                </a:r>
                <a:r>
                  <a:rPr lang="en-US" sz="1600" dirty="0" smtClean="0"/>
                  <a:t>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sz="1600" dirty="0" smtClean="0"/>
                  <a:t> </a:t>
                </a:r>
              </a:p>
              <a:p>
                <a:r>
                  <a:rPr lang="en-US" sz="1600" i="1" dirty="0" smtClean="0"/>
                  <a:t>B </a:t>
                </a:r>
                <a:r>
                  <a:rPr lang="en-US" sz="1600" dirty="0" smtClean="0"/>
                  <a:t>→ 0</a:t>
                </a:r>
                <a:r>
                  <a:rPr lang="en-US" sz="1600" i="1" dirty="0" smtClean="0"/>
                  <a:t>B</a:t>
                </a:r>
                <a:r>
                  <a:rPr lang="en-US" sz="1600" dirty="0" smtClean="0"/>
                  <a:t>1</a:t>
                </a:r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437" y="4176195"/>
                <a:ext cx="2145957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1705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28825" y="5162001"/>
            <a:ext cx="204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S</a:t>
            </a:r>
            <a:r>
              <a:rPr lang="en-US" sz="2400" dirty="0" smtClean="0"/>
              <a:t> → 0</a:t>
            </a:r>
            <a:r>
              <a:rPr lang="en-US" sz="2400" i="1" dirty="0" smtClean="0"/>
              <a:t>S</a:t>
            </a:r>
            <a:r>
              <a:rPr lang="en-US" sz="2400" dirty="0" smtClean="0"/>
              <a:t>1 | 01</a:t>
            </a:r>
          </a:p>
        </p:txBody>
      </p:sp>
    </p:spTree>
    <p:extLst>
      <p:ext uri="{BB962C8B-B14F-4D97-AF65-F5344CB8AC3E}">
        <p14:creationId xmlns:p14="http://schemas.microsoft.com/office/powerpoint/2010/main" val="344976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6" grpId="0"/>
      <p:bldP spid="24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4634" y="405833"/>
            <a:ext cx="7284651" cy="843303"/>
          </a:xfrm>
        </p:spPr>
        <p:txBody>
          <a:bodyPr>
            <a:normAutofit/>
          </a:bodyPr>
          <a:lstStyle/>
          <a:p>
            <a:r>
              <a:rPr lang="en-US" dirty="0" smtClean="0"/>
              <a:t>Context-Free Grammar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5930" y="1294884"/>
                <a:ext cx="10058400" cy="3931920"/>
              </a:xfrm>
            </p:spPr>
            <p:txBody>
              <a:bodyPr/>
              <a:lstStyle/>
              <a:p>
                <a:pPr lvl="1"/>
                <a:r>
                  <a:rPr lang="en-US" altLang="en-US" dirty="0" smtClean="0">
                    <a:sym typeface="Symbol" panose="05050102010706020507" pitchFamily="18" charset="2"/>
                  </a:rPr>
                  <a:t>Derivation</a:t>
                </a:r>
              </a:p>
              <a:p>
                <a:pPr lvl="2">
                  <a:spcBef>
                    <a:spcPts val="1800"/>
                  </a:spcBef>
                </a:pPr>
                <a:r>
                  <a:rPr lang="en-US" altLang="en-US" sz="1600" i="1" dirty="0" smtClean="0">
                    <a:sym typeface="Symbol" panose="05050102010706020507" pitchFamily="18" charset="2"/>
                  </a:rPr>
                  <a:t>u</a:t>
                </a:r>
                <a:r>
                  <a:rPr lang="en-US" altLang="en-US" sz="1600" dirty="0" smtClean="0">
                    <a:sym typeface="Symbol" panose="05050102010706020507" pitchFamily="18" charset="2"/>
                  </a:rPr>
                  <a:t>, </a:t>
                </a:r>
                <a:r>
                  <a:rPr lang="en-US" altLang="en-US" sz="1600" i="1" dirty="0" smtClean="0">
                    <a:sym typeface="Symbol" panose="05050102010706020507" pitchFamily="18" charset="2"/>
                  </a:rPr>
                  <a:t>v</a:t>
                </a:r>
                <a:r>
                  <a:rPr lang="en-US" altLang="en-US" sz="1600" dirty="0" smtClean="0">
                    <a:sym typeface="Symbol" panose="05050102010706020507" pitchFamily="18" charset="2"/>
                  </a:rPr>
                  <a:t>, and </a:t>
                </a:r>
                <a:r>
                  <a:rPr lang="en-US" altLang="en-US" sz="1600" i="1" dirty="0" smtClean="0">
                    <a:sym typeface="Symbol" panose="05050102010706020507" pitchFamily="18" charset="2"/>
                  </a:rPr>
                  <a:t>w</a:t>
                </a:r>
                <a:r>
                  <a:rPr lang="en-US" altLang="en-US" sz="1600" dirty="0" smtClean="0">
                    <a:sym typeface="Symbol" panose="05050102010706020507" pitchFamily="18" charset="2"/>
                  </a:rPr>
                  <a:t> are strings of variables and terminals</a:t>
                </a:r>
              </a:p>
              <a:p>
                <a:pPr lvl="2">
                  <a:spcBef>
                    <a:spcPts val="1800"/>
                  </a:spcBef>
                </a:pPr>
                <a:r>
                  <a:rPr lang="en-US" sz="1600" i="1" dirty="0" smtClean="0"/>
                  <a:t>A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→ </a:t>
                </a:r>
                <a:r>
                  <a:rPr lang="en-US" sz="1600" i="1" dirty="0" smtClean="0"/>
                  <a:t>w</a:t>
                </a:r>
                <a:r>
                  <a:rPr lang="en-US" sz="1600" dirty="0" smtClean="0"/>
                  <a:t> is  a rule of the grammar</a:t>
                </a:r>
                <a:endParaRPr lang="en-US" altLang="en-US" sz="1600" dirty="0" smtClean="0">
                  <a:sym typeface="Symbol" panose="05050102010706020507" pitchFamily="18" charset="2"/>
                </a:endParaRPr>
              </a:p>
              <a:p>
                <a:pPr lvl="2">
                  <a:spcBef>
                    <a:spcPts val="1800"/>
                  </a:spcBef>
                </a:pPr>
                <a:r>
                  <a:rPr lang="en-US" altLang="en-US" sz="1600" dirty="0" smtClean="0">
                    <a:sym typeface="Symbol" panose="05050102010706020507" pitchFamily="18" charset="2"/>
                  </a:rPr>
                  <a:t>We say </a:t>
                </a:r>
                <a:r>
                  <a:rPr lang="en-US" altLang="en-US" sz="1600" i="1" dirty="0" smtClean="0">
                    <a:sym typeface="Symbol" panose="05050102010706020507" pitchFamily="18" charset="2"/>
                  </a:rPr>
                  <a:t>u</a:t>
                </a:r>
                <a:r>
                  <a:rPr lang="en-US" altLang="en-US" sz="1600" dirty="0" smtClean="0">
                    <a:sym typeface="Symbol" panose="05050102010706020507" pitchFamily="18" charset="2"/>
                  </a:rPr>
                  <a:t> derives </a:t>
                </a:r>
                <a:r>
                  <a:rPr lang="en-US" altLang="en-US" sz="1600" i="1" dirty="0" smtClean="0">
                    <a:sym typeface="Symbol" panose="05050102010706020507" pitchFamily="18" charset="2"/>
                  </a:rPr>
                  <a:t>v</a:t>
                </a:r>
                <a:r>
                  <a:rPr lang="en-US" altLang="en-US" sz="1600" dirty="0" smtClean="0">
                    <a:sym typeface="Symbol" panose="05050102010706020507" pitchFamily="18" charset="2"/>
                  </a:rPr>
                  <a:t>  (</a:t>
                </a:r>
                <a:r>
                  <a:rPr lang="en-US" sz="1600" i="1" dirty="0" smtClean="0"/>
                  <a:t>u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dirty="0" smtClean="0"/>
                  <a:t>v</a:t>
                </a:r>
                <a:r>
                  <a:rPr lang="en-US" sz="1600" dirty="0" smtClean="0"/>
                  <a:t>) if </a:t>
                </a:r>
                <a:r>
                  <a:rPr lang="en-US" sz="1600" i="1" dirty="0" smtClean="0"/>
                  <a:t>u</a:t>
                </a:r>
                <a:r>
                  <a:rPr lang="en-US" sz="1600" dirty="0" smtClean="0"/>
                  <a:t> = </a:t>
                </a:r>
                <a:r>
                  <a:rPr lang="en-US" sz="1600" i="1" dirty="0" smtClean="0"/>
                  <a:t>v </a:t>
                </a:r>
                <a:r>
                  <a:rPr lang="en-US" sz="1600" dirty="0" smtClean="0"/>
                  <a:t>or for </a:t>
                </a:r>
                <a:r>
                  <a:rPr lang="en-US" sz="1600" i="1" dirty="0" smtClean="0"/>
                  <a:t>k</a:t>
                </a:r>
                <a:r>
                  <a:rPr lang="en-US" sz="1600" dirty="0" smtClean="0"/>
                  <a:t> ≥ 0 exists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600" dirty="0"/>
              </a:p>
              <a:p>
                <a:pPr lvl="2"/>
                <a:endParaRPr lang="en-US" altLang="en-US" dirty="0" smtClean="0"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en-US" dirty="0" smtClean="0">
                    <a:sym typeface="Symbol" panose="05050102010706020507" pitchFamily="18" charset="2"/>
                  </a:rPr>
                  <a:t>The </a:t>
                </a:r>
                <a:r>
                  <a:rPr lang="en-US" altLang="en-US" b="1" i="1" dirty="0">
                    <a:sym typeface="Symbol" panose="05050102010706020507" pitchFamily="18" charset="2"/>
                  </a:rPr>
                  <a:t>language</a:t>
                </a:r>
                <a:r>
                  <a:rPr lang="en-US" altLang="en-US" dirty="0">
                    <a:sym typeface="Symbol" panose="05050102010706020507" pitchFamily="18" charset="2"/>
                  </a:rPr>
                  <a:t> of </a:t>
                </a:r>
                <a:r>
                  <a:rPr lang="en-US" altLang="en-US" dirty="0" smtClean="0">
                    <a:sym typeface="Symbol" panose="05050102010706020507" pitchFamily="18" charset="2"/>
                  </a:rPr>
                  <a:t>a grammar </a:t>
                </a:r>
                <a:r>
                  <a:rPr lang="en-US" altLang="en-US" i="1" dirty="0">
                    <a:sym typeface="Symbol" panose="05050102010706020507" pitchFamily="18" charset="2"/>
                  </a:rPr>
                  <a:t>G</a:t>
                </a:r>
                <a:r>
                  <a:rPr lang="en-US" altLang="en-US" dirty="0">
                    <a:sym typeface="Symbol" panose="05050102010706020507" pitchFamily="18" charset="2"/>
                  </a:rPr>
                  <a:t> is the set of </a:t>
                </a:r>
                <a:r>
                  <a:rPr lang="en-US" altLang="en-US" i="1" dirty="0">
                    <a:sym typeface="Symbol" panose="05050102010706020507" pitchFamily="18" charset="2"/>
                  </a:rPr>
                  <a:t>terminal strings</a:t>
                </a:r>
                <a:r>
                  <a:rPr lang="en-US" altLang="en-US" dirty="0">
                    <a:sym typeface="Symbol" panose="05050102010706020507" pitchFamily="18" charset="2"/>
                  </a:rPr>
                  <a:t> </a:t>
                </a:r>
                <a:r>
                  <a:rPr lang="en-US" altLang="en-US" i="1" dirty="0" smtClean="0">
                    <a:sym typeface="Symbol" panose="05050102010706020507" pitchFamily="18" charset="2"/>
                  </a:rPr>
                  <a:t>derivable</a:t>
                </a:r>
                <a:r>
                  <a:rPr lang="en-US" altLang="en-US" dirty="0" smtClean="0">
                    <a:sym typeface="Symbol" panose="05050102010706020507" pitchFamily="18" charset="2"/>
                  </a:rPr>
                  <a:t> </a:t>
                </a:r>
                <a:r>
                  <a:rPr lang="en-US" altLang="en-US" dirty="0">
                    <a:sym typeface="Symbol" panose="05050102010706020507" pitchFamily="18" charset="2"/>
                  </a:rPr>
                  <a:t>from the start symbol of </a:t>
                </a:r>
                <a:r>
                  <a:rPr lang="en-US" altLang="en-US" i="1" dirty="0" smtClean="0">
                    <a:sym typeface="Symbol" panose="05050102010706020507" pitchFamily="18" charset="2"/>
                  </a:rPr>
                  <a:t>G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altLang="en-US" i="1" dirty="0" smtClean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L</a:t>
                </a:r>
                <a:r>
                  <a:rPr lang="en-US" altLang="en-US" dirty="0" smtClean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(</a:t>
                </a:r>
                <a:r>
                  <a:rPr lang="en-US" altLang="en-US" i="1" dirty="0" smtClean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G</a:t>
                </a:r>
                <a:r>
                  <a:rPr lang="en-US" altLang="en-US" dirty="0" smtClean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)</a:t>
                </a:r>
                <a:r>
                  <a:rPr lang="en-US" altLang="en-US" i="1" dirty="0" smtClean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 = { w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baseline="30000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en-US" i="1" dirty="0" smtClean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 | 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i="1" dirty="0" smtClean="0">
                    <a:solidFill>
                      <a:schemeClr val="accent2"/>
                    </a:solidFill>
                    <a:sym typeface="Symbol" panose="05050102010706020507" pitchFamily="18" charset="2"/>
                  </a:rPr>
                  <a:t>w }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Generating string of a language based on grammar descriptions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Consider the language { 0</a:t>
                </a:r>
                <a:r>
                  <a:rPr lang="en-US" i="1" baseline="30000" dirty="0" smtClean="0"/>
                  <a:t>n</a:t>
                </a:r>
                <a:r>
                  <a:rPr lang="en-US" dirty="0" smtClean="0"/>
                  <a:t>1</a:t>
                </a:r>
                <a:r>
                  <a:rPr lang="en-US" i="1" baseline="30000" dirty="0" smtClean="0"/>
                  <a:t>n</a:t>
                </a:r>
                <a:r>
                  <a:rPr lang="en-US" dirty="0" smtClean="0"/>
                  <a:t>|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</a:t>
                </a:r>
                <a:r>
                  <a:rPr lang="en-US" dirty="0"/>
                  <a:t>&gt; </a:t>
                </a:r>
                <a:r>
                  <a:rPr lang="en-US" dirty="0" smtClean="0"/>
                  <a:t>0 } and the grammar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5930" y="1294884"/>
                <a:ext cx="10058400" cy="3931920"/>
              </a:xfrm>
              <a:blipFill rotWithShape="1">
                <a:blip r:embed="rId2"/>
                <a:stretch>
                  <a:fillRect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44648" y="1779994"/>
                <a:ext cx="20841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uAv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yields</a:t>
                </a:r>
                <a:r>
                  <a:rPr lang="en-US" dirty="0" smtClean="0"/>
                  <a:t> </a:t>
                </a:r>
                <a:r>
                  <a:rPr lang="en-US" i="1" dirty="0" err="1" smtClean="0"/>
                  <a:t>uwv</a:t>
                </a:r>
                <a:endParaRPr lang="en-US" i="1" dirty="0" smtClean="0"/>
              </a:p>
              <a:p>
                <a:pPr algn="ctr"/>
                <a:r>
                  <a:rPr lang="en-US" i="1" dirty="0" err="1" smtClean="0"/>
                  <a:t>uAv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smtClean="0"/>
                  <a:t>uwv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648" y="1779994"/>
                <a:ext cx="2084173" cy="646331"/>
              </a:xfrm>
              <a:prstGeom prst="rect">
                <a:avLst/>
              </a:prstGeom>
              <a:blipFill rotWithShape="1"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12591" y="5212914"/>
                <a:ext cx="160637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 smtClean="0"/>
                  <a:t>S</a:t>
                </a:r>
                <a:r>
                  <a:rPr lang="en-US" sz="1600" dirty="0" smtClean="0"/>
                  <a:t> → </a:t>
                </a:r>
                <a:r>
                  <a:rPr lang="en-US" sz="1600" i="1" dirty="0" smtClean="0"/>
                  <a:t>A</a:t>
                </a:r>
              </a:p>
              <a:p>
                <a:r>
                  <a:rPr lang="en-US" sz="1600" i="1" dirty="0" smtClean="0"/>
                  <a:t>A</a:t>
                </a:r>
                <a:r>
                  <a:rPr lang="en-US" sz="1600" dirty="0" smtClean="0"/>
                  <a:t> → 0</a:t>
                </a:r>
                <a:r>
                  <a:rPr lang="en-US" sz="1600" i="1" dirty="0" smtClean="0"/>
                  <a:t>B</a:t>
                </a:r>
                <a:r>
                  <a:rPr lang="en-US" sz="1600" dirty="0" smtClean="0"/>
                  <a:t>1</a:t>
                </a:r>
              </a:p>
              <a:p>
                <a:r>
                  <a:rPr lang="en-US" sz="1600" i="1" dirty="0" smtClean="0"/>
                  <a:t>B</a:t>
                </a:r>
                <a:r>
                  <a:rPr lang="en-US" sz="1600" dirty="0" smtClean="0"/>
                  <a:t> →</a:t>
                </a:r>
                <a14:m>
                  <m:oMath xmlns:m="http://schemas.openxmlformats.org/officeDocument/2006/math">
                    <m:r>
                      <a:rPr lang="en-US" sz="1600" b="0" i="0" dirty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sz="1600" dirty="0" smtClean="0"/>
                  <a:t> | 0</a:t>
                </a:r>
                <a:r>
                  <a:rPr lang="en-US" sz="1600" i="1" dirty="0" smtClean="0"/>
                  <a:t>B</a:t>
                </a:r>
                <a:r>
                  <a:rPr lang="en-US" sz="1600" dirty="0" smtClean="0"/>
                  <a:t>1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91" y="5212914"/>
                <a:ext cx="1606378" cy="861774"/>
              </a:xfrm>
              <a:prstGeom prst="rect">
                <a:avLst/>
              </a:prstGeom>
              <a:blipFill rotWithShape="1">
                <a:blip r:embed="rId4"/>
                <a:stretch>
                  <a:fillRect l="-2281" t="-2113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/>
          <p:cNvSpPr/>
          <p:nvPr/>
        </p:nvSpPr>
        <p:spPr>
          <a:xfrm>
            <a:off x="7060312" y="1825509"/>
            <a:ext cx="123567" cy="7399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225069" y="2196064"/>
            <a:ext cx="790832" cy="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25268" y="5482778"/>
                <a:ext cx="522618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1⇒00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11⇒00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0011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268" y="5482778"/>
                <a:ext cx="5226183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448798" y="4219802"/>
            <a:ext cx="2965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/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48801" y="4707147"/>
            <a:ext cx="2965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9448801" y="5207731"/>
            <a:ext cx="2965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9448798" y="5632977"/>
            <a:ext cx="2965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 smtClean="0"/>
              <a:t>B</a:t>
            </a:r>
            <a:endParaRPr lang="en-US" i="1" dirty="0"/>
          </a:p>
        </p:txBody>
      </p:sp>
      <p:cxnSp>
        <p:nvCxnSpPr>
          <p:cNvPr id="15" name="Straight Connector 14"/>
          <p:cNvCxnSpPr>
            <a:stCxn id="10" idx="2"/>
            <a:endCxn id="11" idx="0"/>
          </p:cNvCxnSpPr>
          <p:nvPr/>
        </p:nvCxnSpPr>
        <p:spPr>
          <a:xfrm>
            <a:off x="9597079" y="4496801"/>
            <a:ext cx="3" cy="210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2"/>
            <a:endCxn id="12" idx="0"/>
          </p:cNvCxnSpPr>
          <p:nvPr/>
        </p:nvCxnSpPr>
        <p:spPr>
          <a:xfrm>
            <a:off x="9597082" y="4984146"/>
            <a:ext cx="0" cy="223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28" idx="0"/>
          </p:cNvCxnSpPr>
          <p:nvPr/>
        </p:nvCxnSpPr>
        <p:spPr>
          <a:xfrm flipH="1">
            <a:off x="8777416" y="4993889"/>
            <a:ext cx="671386" cy="100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692847" y="4999419"/>
            <a:ext cx="775386" cy="898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0"/>
            <a:endCxn id="12" idx="2"/>
          </p:cNvCxnSpPr>
          <p:nvPr/>
        </p:nvCxnSpPr>
        <p:spPr>
          <a:xfrm flipV="1">
            <a:off x="9597079" y="5484730"/>
            <a:ext cx="3" cy="148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9" idx="0"/>
          </p:cNvCxnSpPr>
          <p:nvPr/>
        </p:nvCxnSpPr>
        <p:spPr>
          <a:xfrm flipH="1">
            <a:off x="9073978" y="5457831"/>
            <a:ext cx="413951" cy="538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30" idx="0"/>
          </p:cNvCxnSpPr>
          <p:nvPr/>
        </p:nvCxnSpPr>
        <p:spPr>
          <a:xfrm>
            <a:off x="9745363" y="5484730"/>
            <a:ext cx="335177" cy="511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629135" y="5996143"/>
            <a:ext cx="2965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925697" y="5996143"/>
            <a:ext cx="2965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932259" y="5996143"/>
            <a:ext cx="2965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372468" y="6039855"/>
            <a:ext cx="2965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407610" y="5996143"/>
                <a:ext cx="2965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610" y="5996143"/>
                <a:ext cx="296562" cy="276999"/>
              </a:xfrm>
              <a:prstGeom prst="rect">
                <a:avLst/>
              </a:prstGeom>
              <a:blipFill rotWithShape="1"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V="1">
            <a:off x="9575309" y="5898388"/>
            <a:ext cx="3" cy="148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793187" y="4278808"/>
            <a:ext cx="1080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Parse Tree</a:t>
            </a:r>
            <a:endParaRPr lang="en-US" dirty="0"/>
          </a:p>
        </p:txBody>
      </p:sp>
      <p:sp>
        <p:nvSpPr>
          <p:cNvPr id="14" name="Left Arrow 13"/>
          <p:cNvSpPr/>
          <p:nvPr/>
        </p:nvSpPr>
        <p:spPr>
          <a:xfrm rot="18353115">
            <a:off x="10596036" y="5101208"/>
            <a:ext cx="522514" cy="324414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105081" y="273367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</a:t>
            </a:r>
            <a:r>
              <a:rPr lang="en-US" dirty="0"/>
              <a:t> </a:t>
            </a:r>
            <a:r>
              <a:rPr lang="en-US" b="1" dirty="0"/>
              <a:t>derives</a:t>
            </a:r>
            <a:r>
              <a:rPr lang="en-US" dirty="0"/>
              <a:t> </a:t>
            </a:r>
            <a:r>
              <a:rPr lang="en-US" i="1" dirty="0" smtClean="0"/>
              <a:t>v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283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9" grpId="0"/>
      <p:bldP spid="10" grpId="0"/>
      <p:bldP spid="11" grpId="0"/>
      <p:bldP spid="12" grpId="0"/>
      <p:bldP spid="13" grpId="0"/>
      <p:bldP spid="28" grpId="0"/>
      <p:bldP spid="29" grpId="0"/>
      <p:bldP spid="30" grpId="0"/>
      <p:bldP spid="31" grpId="0"/>
      <p:bldP spid="32" grpId="0"/>
      <p:bldP spid="7" grpId="0"/>
      <p:bldP spid="14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1064" y="348680"/>
            <a:ext cx="7195457" cy="990263"/>
          </a:xfrm>
        </p:spPr>
        <p:txBody>
          <a:bodyPr/>
          <a:lstStyle/>
          <a:p>
            <a:r>
              <a:rPr lang="en-US" dirty="0" smtClean="0"/>
              <a:t>Context-Free Grammar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466305"/>
            <a:ext cx="10058400" cy="3931920"/>
          </a:xfrm>
        </p:spPr>
        <p:txBody>
          <a:bodyPr/>
          <a:lstStyle/>
          <a:p>
            <a:r>
              <a:rPr lang="en-US" sz="2200" dirty="0" smtClean="0"/>
              <a:t>Left- (Right-)most derivations: </a:t>
            </a:r>
          </a:p>
          <a:p>
            <a:pPr lvl="1">
              <a:spcBef>
                <a:spcPts val="1800"/>
              </a:spcBef>
            </a:pPr>
            <a:r>
              <a:rPr lang="en-US" altLang="en-US" sz="1800" dirty="0" smtClean="0">
                <a:sym typeface="Symbol" panose="05050102010706020507" pitchFamily="18" charset="2"/>
              </a:rPr>
              <a:t>Derivation </a:t>
            </a:r>
            <a:r>
              <a:rPr lang="en-US" altLang="en-US" sz="1800" dirty="0">
                <a:sym typeface="Symbol" panose="05050102010706020507" pitchFamily="18" charset="2"/>
              </a:rPr>
              <a:t>that transforms </a:t>
            </a:r>
            <a:r>
              <a:rPr lang="en-US" altLang="en-US" sz="1800" dirty="0" smtClean="0">
                <a:sym typeface="Symbol" panose="05050102010706020507" pitchFamily="18" charset="2"/>
              </a:rPr>
              <a:t>the </a:t>
            </a:r>
            <a:r>
              <a:rPr lang="en-US" altLang="en-US" sz="1800" dirty="0">
                <a:sym typeface="Symbol" panose="05050102010706020507" pitchFamily="18" charset="2"/>
              </a:rPr>
              <a:t>1</a:t>
            </a:r>
            <a:r>
              <a:rPr lang="en-US" altLang="en-US" sz="1800" baseline="30000" dirty="0">
                <a:sym typeface="Symbol" panose="05050102010706020507" pitchFamily="18" charset="2"/>
              </a:rPr>
              <a:t>st</a:t>
            </a:r>
            <a:r>
              <a:rPr lang="en-US" altLang="en-US" sz="1800" dirty="0">
                <a:sym typeface="Symbol" panose="05050102010706020507" pitchFamily="18" charset="2"/>
              </a:rPr>
              <a:t> variable occurring in a string from left-to-right </a:t>
            </a:r>
            <a:r>
              <a:rPr lang="en-US" altLang="en-US" sz="1800" dirty="0" smtClean="0">
                <a:sym typeface="Symbol" panose="05050102010706020507" pitchFamily="18" charset="2"/>
              </a:rPr>
              <a:t>(right-	to-left</a:t>
            </a:r>
            <a:r>
              <a:rPr lang="en-US" altLang="en-US" sz="1800" dirty="0">
                <a:sym typeface="Symbol" panose="05050102010706020507" pitchFamily="18" charset="2"/>
              </a:rPr>
              <a:t>) 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1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0" t="-402" r="-9879" b="402"/>
          <a:stretch/>
        </p:blipFill>
        <p:spPr bwMode="auto">
          <a:xfrm rot="16200000">
            <a:off x="4416851" y="1913288"/>
            <a:ext cx="3358298" cy="4771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1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06" y="307868"/>
            <a:ext cx="5799364" cy="72083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Chomsky Normal Form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964" y="1110340"/>
            <a:ext cx="10058400" cy="5592539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A </a:t>
            </a:r>
            <a:r>
              <a:rPr lang="en-US" altLang="en-US" sz="2400" i="1" dirty="0"/>
              <a:t>simplified</a:t>
            </a:r>
            <a:r>
              <a:rPr lang="en-US" altLang="en-US" sz="2400" dirty="0"/>
              <a:t> normal form which restricts the length &amp;</a:t>
            </a:r>
            <a:r>
              <a:rPr lang="en-US" altLang="en-US" sz="2400" dirty="0" smtClean="0"/>
              <a:t> composition 	of </a:t>
            </a:r>
            <a:r>
              <a:rPr lang="en-US" altLang="en-US" sz="2400" dirty="0"/>
              <a:t>the R.H.S. of a rule in CFG</a:t>
            </a:r>
          </a:p>
          <a:p>
            <a:pPr>
              <a:spcBef>
                <a:spcPct val="75000"/>
              </a:spcBef>
            </a:pPr>
            <a:r>
              <a:rPr lang="en-US" altLang="en-US" sz="2200" u="sng" dirty="0" smtClean="0"/>
              <a:t>Definition 2.8.</a:t>
            </a:r>
            <a:r>
              <a:rPr lang="en-US" altLang="en-US" sz="2200" dirty="0" smtClean="0"/>
              <a:t> </a:t>
            </a:r>
            <a:r>
              <a:rPr lang="en-US" altLang="en-US" sz="2200" dirty="0"/>
              <a:t>A CFG </a:t>
            </a:r>
            <a:r>
              <a:rPr lang="en-US" altLang="en-US" sz="2200" i="1" dirty="0"/>
              <a:t>G</a:t>
            </a:r>
            <a:r>
              <a:rPr lang="en-US" altLang="en-US" sz="2200" dirty="0"/>
              <a:t> = (</a:t>
            </a:r>
            <a:r>
              <a:rPr lang="en-US" altLang="en-US" sz="2200" i="1" dirty="0"/>
              <a:t>V</a:t>
            </a:r>
            <a:r>
              <a:rPr lang="en-US" altLang="en-US" sz="2200" dirty="0"/>
              <a:t>, </a:t>
            </a:r>
            <a:r>
              <a:rPr lang="en-US" altLang="en-US" sz="2200" dirty="0">
                <a:sym typeface="Symbol" pitchFamily="18" charset="2"/>
              </a:rPr>
              <a:t>, </a:t>
            </a:r>
            <a:r>
              <a:rPr lang="en-US" altLang="en-US" sz="2200" i="1" dirty="0">
                <a:sym typeface="Symbol" pitchFamily="18" charset="2"/>
              </a:rPr>
              <a:t>P</a:t>
            </a:r>
            <a:r>
              <a:rPr lang="en-US" altLang="en-US" sz="2200" dirty="0">
                <a:sym typeface="Symbol" pitchFamily="18" charset="2"/>
              </a:rPr>
              <a:t>, </a:t>
            </a:r>
            <a:r>
              <a:rPr lang="en-US" altLang="en-US" sz="2200" i="1" dirty="0">
                <a:sym typeface="Symbol" pitchFamily="18" charset="2"/>
              </a:rPr>
              <a:t>S</a:t>
            </a:r>
            <a:r>
              <a:rPr lang="en-US" altLang="en-US" sz="2200" dirty="0">
                <a:sym typeface="Symbol" pitchFamily="18" charset="2"/>
              </a:rPr>
              <a:t>) is in </a:t>
            </a:r>
            <a:r>
              <a:rPr lang="en-US" altLang="en-US" sz="2200" dirty="0" err="1">
                <a:solidFill>
                  <a:srgbClr val="FF0000"/>
                </a:solidFill>
                <a:sym typeface="Symbol" pitchFamily="18" charset="2"/>
              </a:rPr>
              <a:t>chomsky</a:t>
            </a:r>
            <a:r>
              <a:rPr lang="en-US" altLang="en-US" sz="2200" dirty="0">
                <a:solidFill>
                  <a:srgbClr val="FF0000"/>
                </a:solidFill>
                <a:sym typeface="Symbol" pitchFamily="18" charset="2"/>
              </a:rPr>
              <a:t> normal</a:t>
            </a:r>
            <a:r>
              <a:rPr lang="en-US" altLang="en-US" sz="2200" b="1" i="1" dirty="0">
                <a:solidFill>
                  <a:srgbClr val="FF3300"/>
                </a:solidFill>
                <a:sym typeface="Symbol" pitchFamily="18" charset="2"/>
              </a:rPr>
              <a:t> </a:t>
            </a:r>
            <a:r>
              <a:rPr lang="en-US" altLang="en-US" sz="2200" dirty="0" smtClean="0">
                <a:solidFill>
                  <a:srgbClr val="FF0000"/>
                </a:solidFill>
                <a:sym typeface="Symbol" pitchFamily="18" charset="2"/>
              </a:rPr>
              <a:t>form</a:t>
            </a:r>
            <a:r>
              <a:rPr lang="en-US" altLang="en-US" sz="2200" dirty="0" smtClean="0">
                <a:sym typeface="Symbol" pitchFamily="18" charset="2"/>
              </a:rPr>
              <a:t> </a:t>
            </a:r>
            <a:r>
              <a:rPr lang="en-US" altLang="en-US" sz="2200" dirty="0">
                <a:sym typeface="Symbol" pitchFamily="18" charset="2"/>
              </a:rPr>
              <a:t>if each </a:t>
            </a:r>
            <a:r>
              <a:rPr lang="en-US" altLang="en-US" sz="2200" dirty="0" smtClean="0">
                <a:sym typeface="Symbol" pitchFamily="18" charset="2"/>
              </a:rPr>
              <a:t>	rule </a:t>
            </a:r>
            <a:r>
              <a:rPr lang="en-US" altLang="en-US" sz="2200" dirty="0">
                <a:sym typeface="Symbol" pitchFamily="18" charset="2"/>
              </a:rPr>
              <a:t>in </a:t>
            </a:r>
            <a:r>
              <a:rPr lang="en-US" altLang="en-US" sz="2200" i="1" dirty="0">
                <a:sym typeface="Symbol" pitchFamily="18" charset="2"/>
              </a:rPr>
              <a:t>G</a:t>
            </a:r>
            <a:r>
              <a:rPr lang="en-US" altLang="en-US" sz="2200" dirty="0">
                <a:sym typeface="Symbol" pitchFamily="18" charset="2"/>
              </a:rPr>
              <a:t> has one of the </a:t>
            </a:r>
            <a:r>
              <a:rPr lang="en-US" altLang="en-US" sz="2200" dirty="0" smtClean="0">
                <a:sym typeface="Symbol" pitchFamily="18" charset="2"/>
              </a:rPr>
              <a:t>following </a:t>
            </a:r>
            <a:r>
              <a:rPr lang="en-US" altLang="en-US" sz="2200" dirty="0">
                <a:sym typeface="Symbol" pitchFamily="18" charset="2"/>
              </a:rPr>
              <a:t>forms:</a:t>
            </a:r>
          </a:p>
          <a:p>
            <a:pPr lvl="2">
              <a:spcBef>
                <a:spcPct val="45000"/>
              </a:spcBef>
              <a:buFont typeface="Monotype Sorts" pitchFamily="2" charset="2"/>
              <a:buNone/>
            </a:pPr>
            <a:r>
              <a:rPr lang="en-US" altLang="en-US" sz="2000" dirty="0"/>
              <a:t>		</a:t>
            </a:r>
            <a:r>
              <a:rPr lang="en-US" altLang="en-US" sz="2200" dirty="0" err="1"/>
              <a:t>i</a:t>
            </a:r>
            <a:r>
              <a:rPr lang="en-US" altLang="en-US" sz="2200" dirty="0"/>
              <a:t>)    </a:t>
            </a:r>
            <a:r>
              <a:rPr lang="en-US" altLang="en-US" sz="2200" i="1" dirty="0"/>
              <a:t>A</a:t>
            </a:r>
            <a:r>
              <a:rPr lang="en-US" altLang="en-US" sz="2200" dirty="0"/>
              <a:t> </a:t>
            </a:r>
            <a:r>
              <a:rPr lang="en-US" altLang="en-US" sz="2200" dirty="0">
                <a:sym typeface="Symbol" pitchFamily="18" charset="2"/>
              </a:rPr>
              <a:t> </a:t>
            </a:r>
            <a:r>
              <a:rPr lang="en-US" altLang="en-US" sz="2200" i="1" dirty="0">
                <a:sym typeface="Symbol" pitchFamily="18" charset="2"/>
              </a:rPr>
              <a:t>BC</a:t>
            </a:r>
          </a:p>
          <a:p>
            <a:pPr lvl="2">
              <a:buFont typeface="Monotype Sorts" pitchFamily="2" charset="2"/>
              <a:buNone/>
            </a:pPr>
            <a:r>
              <a:rPr lang="en-US" altLang="en-US" sz="2200" dirty="0">
                <a:sym typeface="Symbol" pitchFamily="18" charset="2"/>
              </a:rPr>
              <a:t>		ii)   </a:t>
            </a:r>
            <a:r>
              <a:rPr lang="en-US" altLang="en-US" sz="2200" i="1" dirty="0">
                <a:sym typeface="Symbol" pitchFamily="18" charset="2"/>
              </a:rPr>
              <a:t>A</a:t>
            </a:r>
            <a:r>
              <a:rPr lang="en-US" altLang="en-US" sz="2200" dirty="0">
                <a:sym typeface="Symbol" pitchFamily="18" charset="2"/>
              </a:rPr>
              <a:t>  </a:t>
            </a:r>
            <a:r>
              <a:rPr lang="en-US" altLang="en-US" sz="2200" i="1" dirty="0">
                <a:sym typeface="Symbol" pitchFamily="18" charset="2"/>
              </a:rPr>
              <a:t>a</a:t>
            </a:r>
            <a:endParaRPr lang="en-US" altLang="en-US" sz="2200" dirty="0">
              <a:sym typeface="Symbol" pitchFamily="18" charset="2"/>
            </a:endParaRPr>
          </a:p>
          <a:p>
            <a:pPr lvl="2">
              <a:buFont typeface="Monotype Sorts" pitchFamily="2" charset="2"/>
              <a:buNone/>
            </a:pPr>
            <a:r>
              <a:rPr lang="en-US" altLang="en-US" sz="2200" dirty="0">
                <a:sym typeface="Symbol" pitchFamily="18" charset="2"/>
              </a:rPr>
              <a:t>		iii)  </a:t>
            </a:r>
            <a:r>
              <a:rPr lang="en-US" altLang="en-US" sz="2200" i="1" dirty="0">
                <a:sym typeface="Symbol" pitchFamily="18" charset="2"/>
              </a:rPr>
              <a:t>S</a:t>
            </a:r>
            <a:r>
              <a:rPr lang="en-US" altLang="en-US" sz="2200" dirty="0">
                <a:sym typeface="Symbol" pitchFamily="18" charset="2"/>
              </a:rPr>
              <a:t> </a:t>
            </a:r>
            <a:r>
              <a:rPr lang="en-US" altLang="en-US" sz="2200">
                <a:sym typeface="Symbol" pitchFamily="18" charset="2"/>
              </a:rPr>
              <a:t> </a:t>
            </a:r>
            <a:r>
              <a:rPr lang="en-US" altLang="en-US" sz="2200" smtClean="0">
                <a:sym typeface="Symbol"/>
              </a:rPr>
              <a:t></a:t>
            </a:r>
            <a:endParaRPr lang="en-US" altLang="en-US" sz="2200" dirty="0">
              <a:sym typeface="Symbol" pitchFamily="18" charset="2"/>
            </a:endParaRPr>
          </a:p>
          <a:p>
            <a:pPr lvl="2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altLang="en-US" sz="2200" dirty="0">
                <a:sym typeface="Symbol" pitchFamily="18" charset="2"/>
              </a:rPr>
              <a:t>where </a:t>
            </a:r>
            <a:r>
              <a:rPr lang="en-US" altLang="en-US" sz="2200" i="1" dirty="0">
                <a:sym typeface="Symbol" pitchFamily="18" charset="2"/>
              </a:rPr>
              <a:t>A</a:t>
            </a:r>
            <a:r>
              <a:rPr lang="en-US" altLang="en-US" sz="2200" dirty="0">
                <a:sym typeface="Symbol" pitchFamily="18" charset="2"/>
              </a:rPr>
              <a:t>, </a:t>
            </a:r>
            <a:r>
              <a:rPr lang="en-US" altLang="en-US" sz="2200" i="1" dirty="0">
                <a:sym typeface="Symbol" pitchFamily="18" charset="2"/>
              </a:rPr>
              <a:t>B</a:t>
            </a:r>
            <a:r>
              <a:rPr lang="en-US" altLang="en-US" sz="2200" dirty="0">
                <a:sym typeface="Symbol" pitchFamily="18" charset="2"/>
              </a:rPr>
              <a:t>, </a:t>
            </a:r>
            <a:r>
              <a:rPr lang="en-US" altLang="en-US" sz="2200" i="1" dirty="0">
                <a:sym typeface="Symbol" pitchFamily="18" charset="2"/>
              </a:rPr>
              <a:t>C</a:t>
            </a:r>
            <a:r>
              <a:rPr lang="en-US" altLang="en-US" sz="2200" dirty="0">
                <a:sym typeface="Symbol" pitchFamily="18" charset="2"/>
              </a:rPr>
              <a:t>, </a:t>
            </a:r>
            <a:r>
              <a:rPr lang="en-US" altLang="en-US" sz="2200" i="1" dirty="0">
                <a:sym typeface="Symbol" pitchFamily="18" charset="2"/>
              </a:rPr>
              <a:t>S</a:t>
            </a:r>
            <a:r>
              <a:rPr lang="en-US" altLang="en-US" sz="2200" dirty="0">
                <a:sym typeface="Symbol" pitchFamily="18" charset="2"/>
              </a:rPr>
              <a:t> </a:t>
            </a:r>
            <a:r>
              <a:rPr lang="en-US" altLang="en-US" sz="2200" b="1" dirty="0">
                <a:sym typeface="Symbol" pitchFamily="18" charset="2"/>
              </a:rPr>
              <a:t></a:t>
            </a:r>
            <a:r>
              <a:rPr lang="en-US" altLang="en-US" sz="2200" dirty="0">
                <a:sym typeface="Symbol" pitchFamily="18" charset="2"/>
              </a:rPr>
              <a:t> </a:t>
            </a:r>
            <a:r>
              <a:rPr lang="en-US" altLang="en-US" sz="2200" i="1" dirty="0">
                <a:sym typeface="Symbol" pitchFamily="18" charset="2"/>
              </a:rPr>
              <a:t>V</a:t>
            </a:r>
            <a:r>
              <a:rPr lang="en-US" altLang="en-US" sz="2200" dirty="0" smtClean="0">
                <a:sym typeface="Symbol" pitchFamily="18" charset="2"/>
              </a:rPr>
              <a:t>,</a:t>
            </a:r>
            <a:r>
              <a:rPr lang="en-US" altLang="en-US" sz="2200" dirty="0">
                <a:sym typeface="Symbol" pitchFamily="18" charset="2"/>
              </a:rPr>
              <a:t> and </a:t>
            </a:r>
            <a:r>
              <a:rPr lang="en-US" altLang="en-US" sz="2200" i="1" dirty="0">
                <a:sym typeface="Symbol" pitchFamily="18" charset="2"/>
              </a:rPr>
              <a:t>B</a:t>
            </a:r>
            <a:r>
              <a:rPr lang="en-US" altLang="en-US" sz="2200" dirty="0">
                <a:sym typeface="Symbol" pitchFamily="18" charset="2"/>
              </a:rPr>
              <a:t>, </a:t>
            </a:r>
            <a:r>
              <a:rPr lang="en-US" altLang="en-US" sz="2200" i="1" dirty="0">
                <a:sym typeface="Symbol" pitchFamily="18" charset="2"/>
              </a:rPr>
              <a:t>C</a:t>
            </a:r>
            <a:r>
              <a:rPr lang="en-US" altLang="en-US" sz="2200" dirty="0">
                <a:sym typeface="Symbol" pitchFamily="18" charset="2"/>
              </a:rPr>
              <a:t> </a:t>
            </a:r>
            <a:r>
              <a:rPr lang="en-US" altLang="en-US" sz="2200" b="1" dirty="0">
                <a:sym typeface="Symbol" pitchFamily="18" charset="2"/>
              </a:rPr>
              <a:t></a:t>
            </a:r>
            <a:r>
              <a:rPr lang="en-US" altLang="en-US" sz="2200" dirty="0">
                <a:sym typeface="Symbol" pitchFamily="18" charset="2"/>
              </a:rPr>
              <a:t> </a:t>
            </a:r>
            <a:r>
              <a:rPr lang="en-US" altLang="en-US" sz="2200" i="1" dirty="0">
                <a:sym typeface="Symbol" pitchFamily="18" charset="2"/>
              </a:rPr>
              <a:t>V</a:t>
            </a:r>
            <a:r>
              <a:rPr lang="en-US" altLang="en-US" sz="2200" dirty="0">
                <a:sym typeface="Symbol" pitchFamily="18" charset="2"/>
              </a:rPr>
              <a:t> - { </a:t>
            </a:r>
            <a:r>
              <a:rPr lang="en-US" altLang="en-US" sz="2200" i="1" dirty="0">
                <a:sym typeface="Symbol" pitchFamily="18" charset="2"/>
              </a:rPr>
              <a:t>S </a:t>
            </a:r>
            <a:r>
              <a:rPr lang="en-US" altLang="en-US" sz="2200" dirty="0">
                <a:sym typeface="Symbol" pitchFamily="18" charset="2"/>
              </a:rPr>
              <a:t>}, and </a:t>
            </a:r>
            <a:r>
              <a:rPr lang="en-US" altLang="en-US" sz="2200" i="1" dirty="0">
                <a:sym typeface="Symbol" pitchFamily="18" charset="2"/>
              </a:rPr>
              <a:t>a</a:t>
            </a:r>
            <a:r>
              <a:rPr lang="en-US" altLang="en-US" sz="2200" dirty="0">
                <a:sym typeface="Symbol" pitchFamily="18" charset="2"/>
              </a:rPr>
              <a:t> </a:t>
            </a:r>
            <a:r>
              <a:rPr lang="en-US" altLang="en-US" sz="2200" b="1" dirty="0">
                <a:sym typeface="Symbol" pitchFamily="18" charset="2"/>
              </a:rPr>
              <a:t></a:t>
            </a:r>
            <a:r>
              <a:rPr lang="en-US" altLang="en-US" sz="2200" dirty="0">
                <a:sym typeface="Symbol" pitchFamily="18" charset="2"/>
              </a:rPr>
              <a:t> </a:t>
            </a:r>
            <a:r>
              <a:rPr lang="en-US" altLang="en-US" sz="2200" dirty="0" smtClean="0">
                <a:sym typeface="Symbol" pitchFamily="18" charset="2"/>
              </a:rPr>
              <a:t> </a:t>
            </a:r>
            <a:endParaRPr lang="en-US" sz="2400" dirty="0" smtClean="0"/>
          </a:p>
          <a:p>
            <a:r>
              <a:rPr lang="en-US" sz="2400" i="1" dirty="0" smtClean="0"/>
              <a:t> </a:t>
            </a:r>
            <a:r>
              <a:rPr lang="en-US" altLang="en-US" sz="2400" dirty="0">
                <a:sym typeface="Symbol" pitchFamily="18" charset="2"/>
              </a:rPr>
              <a:t>The </a:t>
            </a:r>
            <a:r>
              <a:rPr lang="en-US" altLang="en-US" sz="2400" i="1" dirty="0">
                <a:sym typeface="Symbol" pitchFamily="18" charset="2"/>
              </a:rPr>
              <a:t>derivation tree</a:t>
            </a:r>
            <a:r>
              <a:rPr lang="en-US" altLang="en-US" sz="2400" dirty="0">
                <a:sym typeface="Symbol" pitchFamily="18" charset="2"/>
              </a:rPr>
              <a:t> for a string generated by a CFG </a:t>
            </a:r>
            <a:r>
              <a:rPr lang="en-US" altLang="en-US" sz="2400" dirty="0" smtClean="0">
                <a:sym typeface="Symbol" pitchFamily="18" charset="2"/>
              </a:rPr>
              <a:t>in </a:t>
            </a:r>
            <a:r>
              <a:rPr lang="en-US" altLang="en-US" sz="2400" dirty="0" err="1">
                <a:sym typeface="Symbol" pitchFamily="18" charset="2"/>
              </a:rPr>
              <a:t>chomsky</a:t>
            </a:r>
            <a:r>
              <a:rPr lang="en-US" altLang="en-US" sz="2400" dirty="0">
                <a:sym typeface="Symbol" pitchFamily="18" charset="2"/>
              </a:rPr>
              <a:t> </a:t>
            </a:r>
            <a:r>
              <a:rPr lang="en-US" altLang="en-US" sz="2400" dirty="0" smtClean="0">
                <a:sym typeface="Symbol" pitchFamily="18" charset="2"/>
              </a:rPr>
              <a:t>	normal </a:t>
            </a:r>
            <a:r>
              <a:rPr lang="en-US" altLang="en-US" sz="2400" dirty="0">
                <a:sym typeface="Symbol" pitchFamily="18" charset="2"/>
              </a:rPr>
              <a:t>form is a </a:t>
            </a:r>
            <a:r>
              <a:rPr lang="en-US" altLang="en-US" sz="2400" i="1" dirty="0">
                <a:sym typeface="Symbol" pitchFamily="18" charset="2"/>
              </a:rPr>
              <a:t>binary </a:t>
            </a:r>
            <a:r>
              <a:rPr lang="en-US" altLang="en-US" sz="2400" i="1" dirty="0" smtClean="0">
                <a:sym typeface="Symbol" pitchFamily="18" charset="2"/>
              </a:rPr>
              <a:t>tree</a:t>
            </a:r>
          </a:p>
          <a:p>
            <a:pPr>
              <a:spcBef>
                <a:spcPts val="1800"/>
              </a:spcBef>
            </a:pPr>
            <a:r>
              <a:rPr lang="en-US" altLang="en-US" sz="2400" dirty="0">
                <a:sym typeface="Symbol" pitchFamily="18" charset="2"/>
              </a:rPr>
              <a:t> </a:t>
            </a:r>
            <a:r>
              <a:rPr lang="en-US" altLang="en-US" sz="2400" dirty="0" smtClean="0">
                <a:sym typeface="Symbol" pitchFamily="18" charset="2"/>
              </a:rPr>
              <a:t>Binary </a:t>
            </a:r>
            <a:r>
              <a:rPr lang="en-US" altLang="en-US" sz="2400" dirty="0">
                <a:sym typeface="Symbol" pitchFamily="18" charset="2"/>
              </a:rPr>
              <a:t>search trees </a:t>
            </a:r>
            <a:r>
              <a:rPr lang="en-US" altLang="en-US" sz="2400" dirty="0" smtClean="0">
                <a:sym typeface="Symbol" pitchFamily="18" charset="2"/>
              </a:rPr>
              <a:t>accomplish </a:t>
            </a:r>
            <a:r>
              <a:rPr lang="en-US" altLang="en-US" sz="2400" dirty="0">
                <a:sym typeface="Symbol" pitchFamily="18" charset="2"/>
              </a:rPr>
              <a:t>“optimal” time </a:t>
            </a:r>
            <a:r>
              <a:rPr lang="en-US" altLang="en-US" sz="2400" dirty="0" smtClean="0">
                <a:sym typeface="Symbol" pitchFamily="18" charset="2"/>
              </a:rPr>
              <a:t>&amp; </a:t>
            </a:r>
            <a:r>
              <a:rPr lang="en-US" altLang="en-US" sz="2400" dirty="0">
                <a:sym typeface="Symbol" pitchFamily="18" charset="2"/>
              </a:rPr>
              <a:t>space search </a:t>
            </a:r>
            <a:r>
              <a:rPr lang="en-US" altLang="en-US" sz="2400" dirty="0" smtClean="0">
                <a:sym typeface="Symbol" pitchFamily="18" charset="2"/>
              </a:rPr>
              <a:t>	complexity </a:t>
            </a:r>
            <a:r>
              <a:rPr lang="en-US" altLang="en-US" sz="2400" dirty="0">
                <a:sym typeface="Symbol" pitchFamily="18" charset="2"/>
              </a:rPr>
              <a:t>for parsing an input string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7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06" y="381344"/>
            <a:ext cx="5799364" cy="794314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Chomsky Normal Form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298119"/>
            <a:ext cx="10559143" cy="5461910"/>
          </a:xfrm>
        </p:spPr>
        <p:txBody>
          <a:bodyPr>
            <a:normAutofit/>
          </a:bodyPr>
          <a:lstStyle/>
          <a:p>
            <a:pPr>
              <a:spcBef>
                <a:spcPct val="75000"/>
              </a:spcBef>
            </a:pPr>
            <a:r>
              <a:rPr lang="en-US" altLang="en-US" sz="2200" u="sng" dirty="0" smtClean="0"/>
              <a:t>Theorem </a:t>
            </a:r>
            <a:r>
              <a:rPr lang="en-US" altLang="en-US" sz="2200" dirty="0" smtClean="0"/>
              <a:t>2.9 Any CFL is generated by a CFG in Chomsky normal form</a:t>
            </a:r>
            <a:r>
              <a:rPr lang="en-US" altLang="en-US" sz="2200" dirty="0" smtClean="0">
                <a:sym typeface="Symbol" pitchFamily="18" charset="2"/>
              </a:rPr>
              <a:t>.</a:t>
            </a:r>
          </a:p>
          <a:p>
            <a:pPr>
              <a:spcBef>
                <a:spcPct val="75000"/>
              </a:spcBef>
            </a:pPr>
            <a:r>
              <a:rPr lang="en-US" sz="2200" dirty="0" smtClean="0">
                <a:sym typeface="Symbol" pitchFamily="18" charset="2"/>
              </a:rPr>
              <a:t>Proof. Converting production rules that violate the conditions of 	Definition 2.8 into equivalent ones that are satisfactory.</a:t>
            </a:r>
          </a:p>
          <a:p>
            <a:pPr marL="628650" lvl="1" indent="-355600">
              <a:spcBef>
                <a:spcPct val="75000"/>
              </a:spcBef>
              <a:buFont typeface="+mj-lt"/>
              <a:buAutoNum type="romanLcPeriod"/>
            </a:pPr>
            <a:r>
              <a:rPr lang="en-US" sz="2200" dirty="0" smtClean="0">
                <a:sym typeface="Symbol" pitchFamily="18" charset="2"/>
              </a:rPr>
              <a:t>Add a new </a:t>
            </a:r>
            <a:r>
              <a:rPr lang="en-US" sz="2200" u="sng" dirty="0" smtClean="0">
                <a:sym typeface="Symbol" pitchFamily="18" charset="2"/>
              </a:rPr>
              <a:t>start variable</a:t>
            </a:r>
            <a:r>
              <a:rPr lang="en-US" sz="2200" dirty="0" smtClean="0">
                <a:sym typeface="Symbol" pitchFamily="18" charset="2"/>
              </a:rPr>
              <a:t>: Create the rule </a:t>
            </a:r>
            <a:r>
              <a:rPr lang="en-US" sz="2200" i="1" dirty="0" smtClean="0">
                <a:sym typeface="Symbol" pitchFamily="18" charset="2"/>
              </a:rPr>
              <a:t>S</a:t>
            </a:r>
            <a:r>
              <a:rPr lang="en-US" sz="2200" baseline="-25000" dirty="0" smtClean="0">
                <a:sym typeface="Symbol" pitchFamily="18" charset="2"/>
              </a:rPr>
              <a:t>0</a:t>
            </a:r>
            <a:r>
              <a:rPr lang="en-US" sz="2200" dirty="0" smtClean="0">
                <a:sym typeface="Symbol" pitchFamily="18" charset="2"/>
              </a:rPr>
              <a:t> </a:t>
            </a:r>
            <a:r>
              <a:rPr lang="en-US" sz="2200" dirty="0" smtClean="0">
                <a:sym typeface="Symbol"/>
              </a:rPr>
              <a:t> </a:t>
            </a:r>
            <a:r>
              <a:rPr lang="en-US" sz="2200" i="1" dirty="0" smtClean="0">
                <a:sym typeface="Symbol"/>
              </a:rPr>
              <a:t>S</a:t>
            </a:r>
            <a:r>
              <a:rPr lang="en-US" sz="2200" dirty="0" smtClean="0">
                <a:sym typeface="Symbol"/>
              </a:rPr>
              <a:t>, where </a:t>
            </a:r>
            <a:r>
              <a:rPr lang="en-US" sz="2200" i="1" dirty="0" smtClean="0">
                <a:sym typeface="Symbol"/>
              </a:rPr>
              <a:t>S</a:t>
            </a:r>
            <a:r>
              <a:rPr lang="en-US" sz="2200" baseline="-25000" dirty="0" smtClean="0">
                <a:sym typeface="Symbol"/>
              </a:rPr>
              <a:t>0</a:t>
            </a:r>
            <a:r>
              <a:rPr lang="en-US" sz="2200" dirty="0" smtClean="0">
                <a:sym typeface="Symbol"/>
              </a:rPr>
              <a:t> is the 	 	</a:t>
            </a:r>
            <a:r>
              <a:rPr lang="en-US" sz="2200" i="1" dirty="0" smtClean="0">
                <a:sym typeface="Symbol"/>
              </a:rPr>
              <a:t>new</a:t>
            </a:r>
            <a:r>
              <a:rPr lang="en-US" sz="2200" dirty="0" smtClean="0">
                <a:sym typeface="Symbol"/>
              </a:rPr>
              <a:t> start variable &amp; </a:t>
            </a:r>
            <a:r>
              <a:rPr lang="en-US" sz="2200" i="1" dirty="0" smtClean="0">
                <a:sym typeface="Symbol"/>
              </a:rPr>
              <a:t>S</a:t>
            </a:r>
            <a:r>
              <a:rPr lang="en-US" sz="2200" dirty="0" smtClean="0">
                <a:sym typeface="Symbol"/>
              </a:rPr>
              <a:t> was the </a:t>
            </a:r>
            <a:r>
              <a:rPr lang="en-US" sz="2200" i="1" dirty="0" smtClean="0">
                <a:sym typeface="Symbol"/>
              </a:rPr>
              <a:t>original</a:t>
            </a:r>
            <a:r>
              <a:rPr lang="en-US" sz="2200" dirty="0" smtClean="0">
                <a:sym typeface="Symbol"/>
              </a:rPr>
              <a:t> start variable</a:t>
            </a:r>
          </a:p>
          <a:p>
            <a:pPr marL="628650" lvl="1" indent="-355600">
              <a:spcBef>
                <a:spcPct val="75000"/>
              </a:spcBef>
              <a:buFont typeface="+mj-lt"/>
              <a:buAutoNum type="romanLcPeriod"/>
            </a:pPr>
            <a:r>
              <a:rPr lang="en-US" sz="2200" dirty="0" smtClean="0">
                <a:sym typeface="Symbol"/>
              </a:rPr>
              <a:t>Remove all </a:t>
            </a:r>
            <a:r>
              <a:rPr lang="en-US" sz="2200" u="sng" dirty="0" smtClean="0">
                <a:sym typeface="Symbol"/>
              </a:rPr>
              <a:t>–rules</a:t>
            </a:r>
            <a:r>
              <a:rPr lang="en-US" sz="2200" dirty="0" smtClean="0">
                <a:sym typeface="Symbol"/>
              </a:rPr>
              <a:t>: </a:t>
            </a:r>
            <a:r>
              <a:rPr lang="en-US" sz="2200" dirty="0">
                <a:sym typeface="Symbol"/>
              </a:rPr>
              <a:t>Given an –</a:t>
            </a:r>
            <a:r>
              <a:rPr lang="en-US" sz="2200" dirty="0" smtClean="0">
                <a:sym typeface="Symbol"/>
              </a:rPr>
              <a:t>rule </a:t>
            </a:r>
            <a:r>
              <a:rPr lang="en-US" sz="2200" i="1" dirty="0" smtClean="0">
                <a:sym typeface="Symbol"/>
              </a:rPr>
              <a:t>A</a:t>
            </a:r>
            <a:r>
              <a:rPr lang="en-US" sz="2200" dirty="0" smtClean="0">
                <a:sym typeface="Symbol"/>
              </a:rPr>
              <a:t>  , where </a:t>
            </a:r>
            <a:r>
              <a:rPr lang="en-US" sz="2200" i="1" dirty="0" smtClean="0">
                <a:sym typeface="Symbol"/>
              </a:rPr>
              <a:t>A</a:t>
            </a:r>
            <a:r>
              <a:rPr lang="en-US" sz="2200" dirty="0" smtClean="0">
                <a:sym typeface="Symbol"/>
              </a:rPr>
              <a:t> is not a start 	variable, </a:t>
            </a:r>
            <a:r>
              <a:rPr lang="en-US" sz="2200" i="1" dirty="0" smtClean="0">
                <a:sym typeface="Symbol"/>
              </a:rPr>
              <a:t>remove</a:t>
            </a:r>
            <a:r>
              <a:rPr lang="en-US" sz="2200" dirty="0" smtClean="0">
                <a:sym typeface="Symbol"/>
              </a:rPr>
              <a:t> the rule &amp; </a:t>
            </a:r>
            <a:r>
              <a:rPr lang="en-US" sz="2200" i="1" dirty="0" smtClean="0">
                <a:sym typeface="Symbol"/>
              </a:rPr>
              <a:t>add</a:t>
            </a:r>
            <a:r>
              <a:rPr lang="en-US" sz="2200" dirty="0" smtClean="0">
                <a:sym typeface="Symbol"/>
              </a:rPr>
              <a:t> a new rule </a:t>
            </a:r>
            <a:r>
              <a:rPr lang="en-US" sz="2200" i="1" dirty="0" smtClean="0">
                <a:sym typeface="Symbol"/>
              </a:rPr>
              <a:t>R</a:t>
            </a:r>
            <a:r>
              <a:rPr lang="en-US" sz="2200" dirty="0" smtClean="0">
                <a:sym typeface="Symbol"/>
              </a:rPr>
              <a:t> </a:t>
            </a:r>
            <a:r>
              <a:rPr lang="en-US" sz="2200" dirty="0">
                <a:sym typeface="Symbol"/>
              </a:rPr>
              <a:t> </a:t>
            </a:r>
            <a:r>
              <a:rPr lang="en-US" sz="2200" i="1" dirty="0" err="1" smtClean="0">
                <a:sym typeface="Symbol"/>
              </a:rPr>
              <a:t>uv</a:t>
            </a:r>
            <a:r>
              <a:rPr lang="en-US" sz="2200" dirty="0" smtClean="0">
                <a:sym typeface="Symbol"/>
              </a:rPr>
              <a:t> for any rule 		</a:t>
            </a:r>
            <a:r>
              <a:rPr lang="en-US" sz="2200" i="1" dirty="0" smtClean="0">
                <a:sym typeface="Symbol"/>
              </a:rPr>
              <a:t>R</a:t>
            </a:r>
            <a:r>
              <a:rPr lang="en-US" sz="2200" dirty="0" smtClean="0">
                <a:sym typeface="Symbol"/>
              </a:rPr>
              <a:t> </a:t>
            </a:r>
            <a:r>
              <a:rPr lang="en-US" sz="2200" dirty="0">
                <a:sym typeface="Symbol"/>
              </a:rPr>
              <a:t></a:t>
            </a:r>
            <a:r>
              <a:rPr lang="en-US" sz="2200" dirty="0" smtClean="0">
                <a:sym typeface="Symbol"/>
              </a:rPr>
              <a:t> </a:t>
            </a:r>
            <a:r>
              <a:rPr lang="en-US" sz="2200" i="1" dirty="0" err="1" smtClean="0">
                <a:sym typeface="Symbol"/>
              </a:rPr>
              <a:t>uAv</a:t>
            </a:r>
            <a:r>
              <a:rPr lang="en-US" sz="2200" dirty="0" smtClean="0">
                <a:sym typeface="Symbol"/>
              </a:rPr>
              <a:t>, where </a:t>
            </a:r>
            <a:r>
              <a:rPr lang="en-US" sz="2200" i="1" dirty="0" smtClean="0">
                <a:sym typeface="Symbol"/>
              </a:rPr>
              <a:t>u</a:t>
            </a:r>
            <a:r>
              <a:rPr lang="en-US" sz="2200" dirty="0" smtClean="0">
                <a:sym typeface="Symbol"/>
              </a:rPr>
              <a:t>, </a:t>
            </a:r>
            <a:r>
              <a:rPr lang="en-US" sz="2200" i="1" dirty="0" smtClean="0">
                <a:sym typeface="Symbol"/>
              </a:rPr>
              <a:t>v</a:t>
            </a:r>
            <a:r>
              <a:rPr lang="en-US" sz="2200" dirty="0" smtClean="0">
                <a:sym typeface="Symbol"/>
              </a:rPr>
              <a:t>  (V  )</a:t>
            </a:r>
            <a:r>
              <a:rPr lang="en-US" sz="2200" baseline="30000" dirty="0">
                <a:sym typeface="Symbol"/>
              </a:rPr>
              <a:t>*</a:t>
            </a:r>
            <a:r>
              <a:rPr lang="en-US" sz="2200" dirty="0" smtClean="0">
                <a:sym typeface="Symbol"/>
              </a:rPr>
              <a:t>. Likewise, for any rule </a:t>
            </a:r>
            <a:r>
              <a:rPr lang="en-US" sz="2200" i="1" dirty="0">
                <a:sym typeface="Symbol"/>
              </a:rPr>
              <a:t>R</a:t>
            </a:r>
            <a:r>
              <a:rPr lang="en-US" sz="2200" dirty="0">
                <a:sym typeface="Symbol"/>
              </a:rPr>
              <a:t>  </a:t>
            </a:r>
            <a:r>
              <a:rPr lang="en-US" sz="2200" i="1" dirty="0" err="1" smtClean="0">
                <a:sym typeface="Symbol"/>
              </a:rPr>
              <a:t>uAvAw</a:t>
            </a:r>
            <a:r>
              <a:rPr lang="en-US" sz="2200" i="1" dirty="0" smtClean="0">
                <a:sym typeface="Symbol"/>
              </a:rPr>
              <a:t>, 	add</a:t>
            </a:r>
            <a:r>
              <a:rPr lang="en-US" sz="2200" dirty="0" smtClean="0">
                <a:sym typeface="Symbol"/>
              </a:rPr>
              <a:t> </a:t>
            </a:r>
            <a:r>
              <a:rPr lang="en-US" sz="2200" i="1" dirty="0">
                <a:sym typeface="Symbol"/>
              </a:rPr>
              <a:t>R</a:t>
            </a:r>
            <a:r>
              <a:rPr lang="en-US" sz="2200" dirty="0">
                <a:sym typeface="Symbol"/>
              </a:rPr>
              <a:t>  </a:t>
            </a:r>
            <a:r>
              <a:rPr lang="en-US" sz="2200" i="1" dirty="0" err="1" smtClean="0">
                <a:sym typeface="Symbol"/>
              </a:rPr>
              <a:t>uvAw</a:t>
            </a:r>
            <a:r>
              <a:rPr lang="en-US" sz="2200" i="1" dirty="0" smtClean="0">
                <a:sym typeface="Symbol"/>
              </a:rPr>
              <a:t>,</a:t>
            </a:r>
            <a:r>
              <a:rPr lang="en-US" sz="2200" i="1" dirty="0">
                <a:sym typeface="Symbol"/>
              </a:rPr>
              <a:t> R</a:t>
            </a:r>
            <a:r>
              <a:rPr lang="en-US" sz="2200" dirty="0">
                <a:sym typeface="Symbol"/>
              </a:rPr>
              <a:t>  </a:t>
            </a:r>
            <a:r>
              <a:rPr lang="en-US" sz="2200" i="1" dirty="0" err="1" smtClean="0">
                <a:sym typeface="Symbol"/>
              </a:rPr>
              <a:t>uAvw</a:t>
            </a:r>
            <a:r>
              <a:rPr lang="en-US" sz="2200" i="1" dirty="0" smtClean="0">
                <a:sym typeface="Symbol"/>
              </a:rPr>
              <a:t>,</a:t>
            </a:r>
            <a:r>
              <a:rPr lang="en-US" sz="2200" i="1" dirty="0">
                <a:sym typeface="Symbol"/>
              </a:rPr>
              <a:t> R</a:t>
            </a:r>
            <a:r>
              <a:rPr lang="en-US" sz="2200" dirty="0">
                <a:sym typeface="Symbol"/>
              </a:rPr>
              <a:t>  </a:t>
            </a:r>
            <a:r>
              <a:rPr lang="en-US" sz="2200" i="1" dirty="0" err="1" smtClean="0">
                <a:sym typeface="Symbol"/>
              </a:rPr>
              <a:t>uvw</a:t>
            </a:r>
            <a:r>
              <a:rPr lang="en-US" sz="2200" i="1" dirty="0" smtClean="0">
                <a:sym typeface="Symbol"/>
              </a:rPr>
              <a:t>.</a:t>
            </a:r>
            <a:r>
              <a:rPr lang="en-US" sz="2200" dirty="0" smtClean="0">
                <a:sym typeface="Symbol"/>
              </a:rPr>
              <a:t> Also, replace </a:t>
            </a:r>
            <a:r>
              <a:rPr lang="en-US" sz="2200" i="1" dirty="0">
                <a:sym typeface="Symbol"/>
              </a:rPr>
              <a:t>R</a:t>
            </a:r>
            <a:r>
              <a:rPr lang="en-US" sz="2200" dirty="0">
                <a:sym typeface="Symbol"/>
              </a:rPr>
              <a:t> </a:t>
            </a:r>
            <a:r>
              <a:rPr lang="en-US" sz="2200" dirty="0" smtClean="0">
                <a:sym typeface="Symbol"/>
              </a:rPr>
              <a:t> </a:t>
            </a:r>
            <a:r>
              <a:rPr lang="en-US" sz="2200" i="1" dirty="0" smtClean="0">
                <a:sym typeface="Symbol"/>
              </a:rPr>
              <a:t>A</a:t>
            </a:r>
            <a:r>
              <a:rPr lang="en-US" sz="2200" dirty="0" smtClean="0">
                <a:sym typeface="Symbol"/>
              </a:rPr>
              <a:t> by </a:t>
            </a:r>
            <a:r>
              <a:rPr lang="en-US" sz="2200" i="1" dirty="0" smtClean="0">
                <a:sym typeface="Symbol"/>
              </a:rPr>
              <a:t>R</a:t>
            </a:r>
            <a:r>
              <a:rPr lang="en-US" sz="2200" dirty="0" smtClean="0">
                <a:sym typeface="Symbol"/>
              </a:rPr>
              <a:t> </a:t>
            </a:r>
            <a:r>
              <a:rPr lang="en-US" sz="2200" dirty="0">
                <a:sym typeface="Symbol"/>
              </a:rPr>
              <a:t> </a:t>
            </a:r>
            <a:r>
              <a:rPr lang="en-US" sz="2200" dirty="0" smtClean="0">
                <a:sym typeface="Symbol"/>
              </a:rPr>
              <a:t></a:t>
            </a:r>
          </a:p>
          <a:p>
            <a:pPr marL="628650" lvl="1" indent="-355600">
              <a:spcBef>
                <a:spcPct val="75000"/>
              </a:spcBef>
              <a:buFont typeface="+mj-lt"/>
              <a:buAutoNum type="romanLcPeriod"/>
            </a:pPr>
            <a:r>
              <a:rPr lang="en-US" sz="2200" dirty="0" smtClean="0">
                <a:sym typeface="Symbol"/>
              </a:rPr>
              <a:t>Eliminate all </a:t>
            </a:r>
            <a:r>
              <a:rPr lang="en-US" sz="2200" u="sng" dirty="0" smtClean="0">
                <a:sym typeface="Symbol"/>
              </a:rPr>
              <a:t>unit rules</a:t>
            </a:r>
            <a:r>
              <a:rPr lang="en-US" sz="2200" dirty="0" smtClean="0">
                <a:sym typeface="Symbol"/>
              </a:rPr>
              <a:t>: Remove any unit rule </a:t>
            </a:r>
            <a:r>
              <a:rPr lang="en-US" sz="2200" i="1" dirty="0" smtClean="0">
                <a:sym typeface="Symbol"/>
              </a:rPr>
              <a:t>A</a:t>
            </a:r>
            <a:r>
              <a:rPr lang="en-US" sz="2200" dirty="0" smtClean="0">
                <a:sym typeface="Symbol"/>
              </a:rPr>
              <a:t> </a:t>
            </a:r>
            <a:r>
              <a:rPr lang="en-US" sz="2200" dirty="0">
                <a:sym typeface="Symbol"/>
              </a:rPr>
              <a:t> </a:t>
            </a:r>
            <a:r>
              <a:rPr lang="en-US" sz="2200" i="1" dirty="0" smtClean="0">
                <a:sym typeface="Symbol"/>
              </a:rPr>
              <a:t>B</a:t>
            </a:r>
            <a:r>
              <a:rPr lang="en-US" sz="2200" dirty="0" smtClean="0">
                <a:sym typeface="Symbol"/>
              </a:rPr>
              <a:t> &amp; add </a:t>
            </a:r>
            <a:r>
              <a:rPr lang="en-US" sz="2200" i="1" dirty="0">
                <a:sym typeface="Symbol"/>
              </a:rPr>
              <a:t>A</a:t>
            </a:r>
            <a:r>
              <a:rPr lang="en-US" sz="2200" dirty="0">
                <a:sym typeface="Symbol"/>
              </a:rPr>
              <a:t>  </a:t>
            </a:r>
            <a:r>
              <a:rPr lang="en-US" sz="2200" i="1" dirty="0" smtClean="0">
                <a:sym typeface="Symbol"/>
              </a:rPr>
              <a:t>u</a:t>
            </a:r>
            <a:r>
              <a:rPr lang="en-US" sz="2200" dirty="0" smtClean="0">
                <a:sym typeface="Symbol"/>
              </a:rPr>
              <a:t> for 	any rule </a:t>
            </a:r>
            <a:r>
              <a:rPr lang="en-US" sz="2200" i="1" dirty="0" smtClean="0">
                <a:sym typeface="Symbol"/>
              </a:rPr>
              <a:t>B</a:t>
            </a:r>
            <a:r>
              <a:rPr lang="en-US" sz="2200" dirty="0" smtClean="0">
                <a:sym typeface="Symbol"/>
              </a:rPr>
              <a:t> </a:t>
            </a:r>
            <a:r>
              <a:rPr lang="en-US" sz="2200" dirty="0">
                <a:sym typeface="Symbol"/>
              </a:rPr>
              <a:t> </a:t>
            </a:r>
            <a:r>
              <a:rPr lang="en-US" sz="2200" i="1" dirty="0" smtClean="0">
                <a:sym typeface="Symbol"/>
              </a:rPr>
              <a:t>u</a:t>
            </a:r>
            <a:r>
              <a:rPr lang="en-US" sz="2200" dirty="0" smtClean="0">
                <a:sym typeface="Symbol"/>
              </a:rPr>
              <a:t>, where </a:t>
            </a:r>
            <a:r>
              <a:rPr lang="en-US" sz="2200" i="1" dirty="0" smtClean="0">
                <a:sym typeface="Symbol"/>
              </a:rPr>
              <a:t>u</a:t>
            </a:r>
            <a:r>
              <a:rPr lang="en-US" sz="2200" dirty="0" smtClean="0">
                <a:sym typeface="Symbol"/>
              </a:rPr>
              <a:t> </a:t>
            </a:r>
            <a:r>
              <a:rPr lang="en-US" sz="2200" dirty="0">
                <a:sym typeface="Symbol"/>
              </a:rPr>
              <a:t> (V  </a:t>
            </a:r>
            <a:r>
              <a:rPr lang="en-US" sz="2200" dirty="0" smtClean="0">
                <a:sym typeface="Symbol"/>
              </a:rPr>
              <a:t>)</a:t>
            </a:r>
            <a:r>
              <a:rPr lang="en-US" sz="2200" baseline="30000" dirty="0">
                <a:sym typeface="Symbol"/>
              </a:rPr>
              <a:t>*</a:t>
            </a:r>
            <a:endParaRPr lang="en-US" sz="2200" baseline="30000" dirty="0" smtClean="0">
              <a:sym typeface="Symbol"/>
            </a:endParaRPr>
          </a:p>
          <a:p>
            <a:pPr marL="628650" lvl="1" indent="-355600">
              <a:spcBef>
                <a:spcPct val="75000"/>
              </a:spcBef>
              <a:buFont typeface="+mj-lt"/>
              <a:buAutoNum type="romanLcPeriod"/>
            </a:pPr>
            <a:r>
              <a:rPr lang="en-US" sz="2200" dirty="0" smtClean="0">
                <a:sym typeface="Symbol"/>
              </a:rPr>
              <a:t>Covert all remaining rules into the proper form of Chomsky normal form </a:t>
            </a: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734" y="242556"/>
            <a:ext cx="9018794" cy="794314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Chomsky Normal </a:t>
            </a:r>
            <a:r>
              <a:rPr lang="en-US" altLang="en-US" sz="4000" dirty="0" smtClean="0"/>
              <a:t>Form - Example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9086" y="1077688"/>
            <a:ext cx="10554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</a:t>
            </a:r>
            <a:r>
              <a:rPr lang="en-US" i="1" dirty="0" smtClean="0"/>
              <a:t>G</a:t>
            </a:r>
            <a:r>
              <a:rPr lang="en-US" baseline="-25000" dirty="0" smtClean="0"/>
              <a:t>6</a:t>
            </a:r>
            <a:r>
              <a:rPr lang="en-US" dirty="0" smtClean="0"/>
              <a:t> be the following CFG and covert it to Chomsky normal form. Rules shown in </a:t>
            </a:r>
            <a:r>
              <a:rPr lang="en-US" b="1" dirty="0" smtClean="0"/>
              <a:t>bold</a:t>
            </a:r>
            <a:r>
              <a:rPr lang="en-US" dirty="0" smtClean="0"/>
              <a:t> have</a:t>
            </a:r>
          </a:p>
          <a:p>
            <a:r>
              <a:rPr lang="en-US" dirty="0" smtClean="0"/>
              <a:t>	just been added, whereas rules shown in </a:t>
            </a:r>
            <a:r>
              <a:rPr lang="en-US" dirty="0" smtClean="0">
                <a:solidFill>
                  <a:srgbClr val="808000"/>
                </a:solidFill>
              </a:rPr>
              <a:t>gray</a:t>
            </a:r>
            <a:r>
              <a:rPr lang="en-US" dirty="0" smtClean="0"/>
              <a:t> have just been removed.</a:t>
            </a:r>
            <a:endParaRPr lang="en-US" dirty="0"/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82" y="1900238"/>
            <a:ext cx="5714320" cy="303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676" y="1896247"/>
            <a:ext cx="5878426" cy="301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35" y="5238069"/>
            <a:ext cx="5893893" cy="40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81" y="5221740"/>
            <a:ext cx="2876552" cy="139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86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206" y="381344"/>
            <a:ext cx="5799364" cy="794314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Chomsky Normal Form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47103"/>
            <a:ext cx="10058400" cy="5298626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Other examples</a:t>
            </a:r>
          </a:p>
          <a:p>
            <a:pPr lvl="1">
              <a:spcBef>
                <a:spcPts val="2400"/>
              </a:spcBef>
            </a:pPr>
            <a:r>
              <a:rPr lang="en-US" altLang="en-US" sz="2000" dirty="0" smtClean="0"/>
              <a:t>Let G</a:t>
            </a:r>
            <a:r>
              <a:rPr lang="en-US" altLang="en-US" sz="2000" baseline="-25000" dirty="0" smtClean="0"/>
              <a:t>1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be the </a:t>
            </a:r>
            <a:r>
              <a:rPr lang="en-US" altLang="en-US" sz="2000" dirty="0" smtClean="0"/>
              <a:t>grammar</a:t>
            </a:r>
          </a:p>
          <a:p>
            <a:pPr marL="274320" lvl="1" indent="0">
              <a:spcBef>
                <a:spcPts val="2400"/>
              </a:spcBef>
              <a:buNone/>
            </a:pPr>
            <a:r>
              <a:rPr lang="en-US" altLang="en-US" sz="2000" dirty="0"/>
              <a:t>	</a:t>
            </a:r>
            <a:r>
              <a:rPr lang="en-US" altLang="en-US" sz="2200" i="1" dirty="0"/>
              <a:t> S</a:t>
            </a:r>
            <a:r>
              <a:rPr lang="en-US" altLang="en-US" sz="2200" dirty="0"/>
              <a:t> </a:t>
            </a:r>
            <a:r>
              <a:rPr lang="en-US" altLang="en-US" sz="2200" dirty="0">
                <a:sym typeface="Symbol" pitchFamily="18" charset="2"/>
              </a:rPr>
              <a:t> </a:t>
            </a:r>
            <a:r>
              <a:rPr lang="en-US" altLang="en-US" sz="2200" i="1" dirty="0" smtClean="0">
                <a:sym typeface="Symbol" pitchFamily="18" charset="2"/>
              </a:rPr>
              <a:t>A | </a:t>
            </a:r>
            <a:r>
              <a:rPr lang="en-US" altLang="en-US" sz="2200" i="1" dirty="0" err="1" smtClean="0">
                <a:sym typeface="Symbol" pitchFamily="18" charset="2"/>
              </a:rPr>
              <a:t>ABa</a:t>
            </a:r>
            <a:r>
              <a:rPr lang="en-US" altLang="en-US" sz="2200" i="1" dirty="0" smtClean="0">
                <a:sym typeface="Symbol" pitchFamily="18" charset="2"/>
              </a:rPr>
              <a:t> | </a:t>
            </a:r>
            <a:r>
              <a:rPr lang="en-US" altLang="en-US" sz="2200" i="1" dirty="0" err="1" smtClean="0">
                <a:sym typeface="Symbol" pitchFamily="18" charset="2"/>
              </a:rPr>
              <a:t>AbA</a:t>
            </a:r>
            <a:r>
              <a:rPr lang="en-US" altLang="en-US" sz="2200" i="1" dirty="0" smtClean="0">
                <a:sym typeface="Symbol" pitchFamily="18" charset="2"/>
              </a:rPr>
              <a:t> </a:t>
            </a:r>
          </a:p>
          <a:p>
            <a:pPr marL="274320" lvl="1" indent="0">
              <a:spcBef>
                <a:spcPts val="0"/>
              </a:spcBef>
              <a:buNone/>
            </a:pPr>
            <a:r>
              <a:rPr lang="en-US" altLang="en-US" sz="2000" i="1" dirty="0" smtClean="0">
                <a:sym typeface="Symbol" pitchFamily="18" charset="2"/>
              </a:rPr>
              <a:t> 	</a:t>
            </a:r>
            <a:r>
              <a:rPr lang="en-US" altLang="en-US" sz="2200" i="1" dirty="0" smtClean="0">
                <a:sym typeface="Symbol" pitchFamily="18" charset="2"/>
              </a:rPr>
              <a:t>A</a:t>
            </a:r>
            <a:r>
              <a:rPr lang="en-US" altLang="en-US" sz="2200" dirty="0" smtClean="0">
                <a:sym typeface="Symbol" pitchFamily="18" charset="2"/>
              </a:rPr>
              <a:t>  </a:t>
            </a:r>
            <a:r>
              <a:rPr lang="en-US" altLang="en-US" sz="2200" i="1" dirty="0" smtClean="0">
                <a:sym typeface="Symbol" pitchFamily="18" charset="2"/>
              </a:rPr>
              <a:t>Aa | </a:t>
            </a:r>
            <a:r>
              <a:rPr lang="en-US" altLang="en-US" sz="2200" dirty="0" smtClean="0">
                <a:sym typeface="Symbol"/>
              </a:rPr>
              <a:t></a:t>
            </a:r>
            <a:endParaRPr lang="en-US" altLang="en-US" sz="2200" dirty="0" smtClean="0">
              <a:sym typeface="Symbol" pitchFamily="18" charset="2"/>
            </a:endParaRPr>
          </a:p>
          <a:p>
            <a:pPr lvl="2">
              <a:buFont typeface="Monotype Sorts" pitchFamily="2" charset="2"/>
              <a:buNone/>
            </a:pPr>
            <a:r>
              <a:rPr lang="en-US" altLang="en-US" sz="2200" dirty="0">
                <a:sym typeface="Symbol" pitchFamily="18" charset="2"/>
              </a:rPr>
              <a:t>		</a:t>
            </a:r>
            <a:r>
              <a:rPr lang="en-US" altLang="en-US" sz="2200" i="1" dirty="0">
                <a:sym typeface="Symbol" pitchFamily="18" charset="2"/>
              </a:rPr>
              <a:t>B</a:t>
            </a:r>
            <a:r>
              <a:rPr lang="en-US" altLang="en-US" sz="2200" dirty="0">
                <a:sym typeface="Symbol" pitchFamily="18" charset="2"/>
              </a:rPr>
              <a:t>  </a:t>
            </a:r>
            <a:r>
              <a:rPr lang="en-US" altLang="en-US" sz="2200" i="1" dirty="0" smtClean="0">
                <a:sym typeface="Symbol" pitchFamily="18" charset="2"/>
              </a:rPr>
              <a:t>Bb </a:t>
            </a:r>
            <a:r>
              <a:rPr lang="en-US" altLang="en-US" sz="2200" i="1" dirty="0">
                <a:sym typeface="Symbol" pitchFamily="18" charset="2"/>
              </a:rPr>
              <a:t>| </a:t>
            </a:r>
            <a:r>
              <a:rPr lang="en-US" altLang="en-US" sz="2200" i="1" dirty="0" smtClean="0">
                <a:sym typeface="Symbol" pitchFamily="18" charset="2"/>
              </a:rPr>
              <a:t>BC</a:t>
            </a:r>
            <a:endParaRPr lang="en-US" altLang="en-US" sz="2200" i="1" dirty="0">
              <a:sym typeface="Symbol" pitchFamily="18" charset="2"/>
            </a:endParaRPr>
          </a:p>
          <a:p>
            <a:pPr lvl="2">
              <a:buFont typeface="Monotype Sorts" pitchFamily="2" charset="2"/>
              <a:buNone/>
            </a:pPr>
            <a:r>
              <a:rPr lang="en-US" altLang="en-US" sz="2200" i="1" dirty="0">
                <a:sym typeface="Symbol" pitchFamily="18" charset="2"/>
              </a:rPr>
              <a:t>     C </a:t>
            </a:r>
            <a:r>
              <a:rPr lang="en-US" altLang="en-US" sz="2200" dirty="0">
                <a:sym typeface="Symbol" pitchFamily="18" charset="2"/>
              </a:rPr>
              <a:t> </a:t>
            </a:r>
            <a:r>
              <a:rPr lang="en-US" altLang="en-US" sz="2200" i="1" dirty="0">
                <a:sym typeface="Symbol" pitchFamily="18" charset="2"/>
              </a:rPr>
              <a:t>C</a:t>
            </a:r>
            <a:r>
              <a:rPr lang="en-US" altLang="en-US" sz="2200" i="1" dirty="0" smtClean="0">
                <a:sym typeface="Symbol" pitchFamily="18" charset="2"/>
              </a:rPr>
              <a:t>B</a:t>
            </a:r>
            <a:r>
              <a:rPr lang="en-US" altLang="en-US" sz="2200" dirty="0" smtClean="0">
                <a:sym typeface="Symbol" pitchFamily="18" charset="2"/>
              </a:rPr>
              <a:t> </a:t>
            </a:r>
            <a:r>
              <a:rPr lang="en-US" altLang="en-US" sz="2200" dirty="0">
                <a:sym typeface="Symbol" pitchFamily="18" charset="2"/>
              </a:rPr>
              <a:t>| </a:t>
            </a:r>
            <a:r>
              <a:rPr lang="en-US" altLang="en-US" sz="2200" i="1" dirty="0" smtClean="0">
                <a:sym typeface="Symbol" pitchFamily="18" charset="2"/>
              </a:rPr>
              <a:t>CA | </a:t>
            </a:r>
            <a:r>
              <a:rPr lang="en-US" altLang="en-US" sz="2200" i="1" dirty="0" err="1" smtClean="0">
                <a:sym typeface="Symbol" pitchFamily="18" charset="2"/>
              </a:rPr>
              <a:t>bB</a:t>
            </a:r>
            <a:endParaRPr lang="en-US" altLang="en-US" sz="2000" i="1" dirty="0" smtClean="0"/>
          </a:p>
          <a:p>
            <a:pPr lvl="1">
              <a:spcBef>
                <a:spcPts val="2400"/>
              </a:spcBef>
            </a:pPr>
            <a:r>
              <a:rPr lang="en-US" altLang="en-US" sz="2000" dirty="0" smtClean="0"/>
              <a:t>Let G</a:t>
            </a:r>
            <a:r>
              <a:rPr lang="en-US" altLang="en-US" sz="2000" baseline="-25000" dirty="0" smtClean="0"/>
              <a:t>2</a:t>
            </a:r>
            <a:r>
              <a:rPr lang="en-US" altLang="en-US" sz="2000" dirty="0" smtClean="0"/>
              <a:t> be the grammar</a:t>
            </a:r>
            <a:r>
              <a:rPr lang="en-US" altLang="en-US" sz="2000" dirty="0"/>
              <a:t>	</a:t>
            </a:r>
            <a:r>
              <a:rPr lang="en-US" altLang="en-US" dirty="0"/>
              <a:t>	</a:t>
            </a:r>
            <a:endParaRPr lang="en-US" altLang="en-US" dirty="0" smtClean="0"/>
          </a:p>
          <a:p>
            <a:pPr marL="274320" lvl="1" indent="0">
              <a:spcBef>
                <a:spcPts val="2400"/>
              </a:spcBef>
              <a:buNone/>
            </a:pPr>
            <a:r>
              <a:rPr lang="en-US" altLang="en-US" sz="2000" i="1" dirty="0"/>
              <a:t> </a:t>
            </a:r>
            <a:r>
              <a:rPr lang="en-US" altLang="en-US" sz="2000" i="1" dirty="0" smtClean="0"/>
              <a:t>        S</a:t>
            </a:r>
            <a:r>
              <a:rPr lang="en-US" altLang="en-US" sz="2000" dirty="0" smtClean="0"/>
              <a:t> </a:t>
            </a:r>
            <a:r>
              <a:rPr lang="en-US" altLang="en-US" sz="2000" dirty="0">
                <a:sym typeface="Symbol" pitchFamily="18" charset="2"/>
              </a:rPr>
              <a:t> </a:t>
            </a:r>
            <a:r>
              <a:rPr lang="en-US" altLang="en-US" sz="2000" dirty="0" err="1" smtClean="0">
                <a:sym typeface="Symbol" pitchFamily="18" charset="2"/>
              </a:rPr>
              <a:t>aA</a:t>
            </a:r>
            <a:r>
              <a:rPr lang="en-US" altLang="en-US" sz="2000" i="1" dirty="0" err="1" smtClean="0">
                <a:sym typeface="Symbol" pitchFamily="18" charset="2"/>
              </a:rPr>
              <a:t>BC</a:t>
            </a:r>
            <a:r>
              <a:rPr lang="en-US" altLang="en-US" sz="2000" i="1" dirty="0" smtClean="0">
                <a:sym typeface="Symbol" pitchFamily="18" charset="2"/>
              </a:rPr>
              <a:t> | a</a:t>
            </a:r>
          </a:p>
          <a:p>
            <a:pPr marL="274320" lvl="1" indent="0">
              <a:spcBef>
                <a:spcPts val="0"/>
              </a:spcBef>
              <a:buNone/>
            </a:pPr>
            <a:r>
              <a:rPr lang="en-US" altLang="en-US" sz="2000" i="1" dirty="0">
                <a:sym typeface="Symbol" pitchFamily="18" charset="2"/>
              </a:rPr>
              <a:t> </a:t>
            </a:r>
            <a:r>
              <a:rPr lang="en-US" altLang="en-US" sz="2000" i="1" dirty="0" smtClean="0">
                <a:sym typeface="Symbol" pitchFamily="18" charset="2"/>
              </a:rPr>
              <a:t>        </a:t>
            </a:r>
            <a:r>
              <a:rPr lang="en-US" altLang="en-US" sz="2200" i="1" dirty="0" smtClean="0">
                <a:sym typeface="Symbol" pitchFamily="18" charset="2"/>
              </a:rPr>
              <a:t>A</a:t>
            </a:r>
            <a:r>
              <a:rPr lang="en-US" altLang="en-US" sz="2200" dirty="0" smtClean="0">
                <a:sym typeface="Symbol" pitchFamily="18" charset="2"/>
              </a:rPr>
              <a:t> </a:t>
            </a:r>
            <a:r>
              <a:rPr lang="en-US" altLang="en-US" sz="2200" dirty="0">
                <a:sym typeface="Symbol" pitchFamily="18" charset="2"/>
              </a:rPr>
              <a:t> </a:t>
            </a:r>
            <a:r>
              <a:rPr lang="en-US" altLang="en-US" sz="2200" i="1" dirty="0" err="1" smtClean="0">
                <a:sym typeface="Symbol" pitchFamily="18" charset="2"/>
              </a:rPr>
              <a:t>aA</a:t>
            </a:r>
            <a:r>
              <a:rPr lang="en-US" altLang="en-US" sz="2200" i="1" dirty="0" smtClean="0">
                <a:sym typeface="Symbol" pitchFamily="18" charset="2"/>
              </a:rPr>
              <a:t> | a</a:t>
            </a:r>
            <a:endParaRPr lang="en-US" altLang="en-US" sz="2200" dirty="0">
              <a:sym typeface="Symbol" pitchFamily="18" charset="2"/>
            </a:endParaRPr>
          </a:p>
          <a:p>
            <a:pPr lvl="2">
              <a:buFont typeface="Monotype Sorts" pitchFamily="2" charset="2"/>
              <a:buNone/>
            </a:pPr>
            <a:r>
              <a:rPr lang="en-US" altLang="en-US" sz="2200" dirty="0">
                <a:sym typeface="Symbol" pitchFamily="18" charset="2"/>
              </a:rPr>
              <a:t>		</a:t>
            </a:r>
            <a:r>
              <a:rPr lang="en-US" altLang="en-US" sz="2200" i="1" dirty="0">
                <a:sym typeface="Symbol" pitchFamily="18" charset="2"/>
              </a:rPr>
              <a:t>B</a:t>
            </a:r>
            <a:r>
              <a:rPr lang="en-US" altLang="en-US" sz="2200" dirty="0" smtClean="0">
                <a:sym typeface="Symbol" pitchFamily="18" charset="2"/>
              </a:rPr>
              <a:t> </a:t>
            </a:r>
            <a:r>
              <a:rPr lang="en-US" altLang="en-US" sz="2200" dirty="0">
                <a:sym typeface="Symbol" pitchFamily="18" charset="2"/>
              </a:rPr>
              <a:t> </a:t>
            </a:r>
            <a:r>
              <a:rPr lang="en-US" altLang="en-US" sz="2200" i="1" dirty="0" err="1" smtClean="0">
                <a:sym typeface="Symbol" pitchFamily="18" charset="2"/>
              </a:rPr>
              <a:t>bcB</a:t>
            </a:r>
            <a:r>
              <a:rPr lang="en-US" altLang="en-US" sz="2200" i="1" dirty="0" smtClean="0">
                <a:sym typeface="Symbol" pitchFamily="18" charset="2"/>
              </a:rPr>
              <a:t> | </a:t>
            </a:r>
            <a:r>
              <a:rPr lang="en-US" altLang="en-US" sz="2200" i="1" dirty="0" err="1" smtClean="0">
                <a:sym typeface="Symbol" pitchFamily="18" charset="2"/>
              </a:rPr>
              <a:t>bc</a:t>
            </a:r>
            <a:endParaRPr lang="en-US" altLang="en-US" sz="2200" i="1" dirty="0" smtClean="0">
              <a:sym typeface="Symbol" pitchFamily="18" charset="2"/>
            </a:endParaRPr>
          </a:p>
          <a:p>
            <a:pPr lvl="2">
              <a:buFont typeface="Monotype Sorts" pitchFamily="2" charset="2"/>
              <a:buNone/>
            </a:pPr>
            <a:r>
              <a:rPr lang="en-US" altLang="en-US" sz="2200" i="1" dirty="0">
                <a:sym typeface="Symbol" pitchFamily="18" charset="2"/>
              </a:rPr>
              <a:t> </a:t>
            </a:r>
            <a:r>
              <a:rPr lang="en-US" altLang="en-US" sz="2200" i="1" dirty="0" smtClean="0">
                <a:sym typeface="Symbol" pitchFamily="18" charset="2"/>
              </a:rPr>
              <a:t>    C </a:t>
            </a:r>
            <a:r>
              <a:rPr lang="en-US" altLang="en-US" sz="2200" dirty="0" smtClean="0">
                <a:sym typeface="Symbol" pitchFamily="18" charset="2"/>
              </a:rPr>
              <a:t> </a:t>
            </a:r>
            <a:r>
              <a:rPr lang="en-US" altLang="en-US" sz="2200" i="1" dirty="0" err="1" smtClean="0">
                <a:sym typeface="Symbol" pitchFamily="18" charset="2"/>
              </a:rPr>
              <a:t>cC</a:t>
            </a:r>
            <a:r>
              <a:rPr lang="en-US" altLang="en-US" sz="2200" dirty="0" smtClean="0">
                <a:sym typeface="Symbol" pitchFamily="18" charset="2"/>
              </a:rPr>
              <a:t> | </a:t>
            </a:r>
            <a:r>
              <a:rPr lang="en-US" altLang="en-US" sz="2200" i="1" dirty="0" smtClean="0">
                <a:sym typeface="Symbol" pitchFamily="18" charset="2"/>
              </a:rPr>
              <a:t>c</a:t>
            </a:r>
            <a:endParaRPr lang="en-US" altLang="en-US" sz="2200" i="1" dirty="0">
              <a:sym typeface="Symbol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4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74127" y="5304628"/>
            <a:ext cx="1968137" cy="730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Regular Languages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58195" y="4574216"/>
            <a:ext cx="1968137" cy="730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5042263" y="3843804"/>
            <a:ext cx="1968137" cy="730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44047" y="3113392"/>
            <a:ext cx="1968137" cy="730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27" y="1882191"/>
            <a:ext cx="1697446" cy="155121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2884287">
            <a:off x="2642290" y="4413263"/>
            <a:ext cx="863672" cy="705395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4945" y="3820448"/>
            <a:ext cx="231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FAs &amp; </a:t>
            </a:r>
          </a:p>
          <a:p>
            <a:pPr algn="ctr"/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94334" y="3793511"/>
            <a:ext cx="76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4"/>
                </a:solidFill>
              </a:rPr>
              <a:t>?</a:t>
            </a:r>
            <a:endParaRPr lang="en-US" sz="4800" b="1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12958" y="3113392"/>
            <a:ext cx="76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4"/>
                </a:solidFill>
              </a:rPr>
              <a:t>?</a:t>
            </a:r>
            <a:endParaRPr lang="en-US" sz="4800" b="1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4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043" y="291542"/>
            <a:ext cx="10526487" cy="1047414"/>
          </a:xfrm>
        </p:spPr>
        <p:txBody>
          <a:bodyPr>
            <a:normAutofit/>
          </a:bodyPr>
          <a:lstStyle/>
          <a:p>
            <a:r>
              <a:rPr lang="en-US" dirty="0" smtClean="0"/>
              <a:t>Designing Context-Free Grammars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0472" y="1502954"/>
            <a:ext cx="10058400" cy="422021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Describing a (regular) language using CFG requires </a:t>
            </a:r>
            <a:r>
              <a:rPr lang="en-US" sz="2000" i="1" dirty="0" smtClean="0"/>
              <a:t>creativity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From regular expressions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u="sng" dirty="0" smtClean="0"/>
              <a:t>Example</a:t>
            </a:r>
          </a:p>
          <a:p>
            <a:pPr lvl="2">
              <a:spcBef>
                <a:spcPts val="1800"/>
              </a:spcBef>
            </a:pPr>
            <a:r>
              <a:rPr lang="en-US" dirty="0" smtClean="0"/>
              <a:t>a*(b U c)*a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9195863"/>
                  </p:ext>
                </p:extLst>
              </p:nvPr>
            </p:nvGraphicFramePr>
            <p:xfrm>
              <a:off x="4544467" y="2366986"/>
              <a:ext cx="5085492" cy="25990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27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427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39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CFG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8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S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en-US" dirty="0" smtClean="0"/>
                            <a:t> (or no rule)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S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and</a:t>
                          </a:r>
                          <a:r>
                            <a:rPr lang="en-US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dirty="0" smtClean="0"/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/>
                                  <m:t>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dirty="0" smtClean="0"/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dirty="0" smtClean="0"/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/>
                              </m:sSub>
                            </m:oMath>
                          </a14:m>
                          <a:r>
                            <a:rPr lang="en-US" dirty="0" smtClean="0"/>
                            <a:t> and S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9195863"/>
                  </p:ext>
                </p:extLst>
              </p:nvPr>
            </p:nvGraphicFramePr>
            <p:xfrm>
              <a:off x="4544467" y="2366986"/>
              <a:ext cx="5085492" cy="25990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2746"/>
                    <a:gridCol w="2542746"/>
                  </a:tblGrid>
                  <a:tr h="3739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CFG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240" t="-108197" b="-5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208197" r="-9976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240" t="-208197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308197" r="-9976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240" t="-308197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408197" r="-9976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240" t="-408197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508197" r="-9976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240" t="-508197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608197" r="-997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240" t="-608197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32294" y="5179251"/>
                <a:ext cx="1823961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|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|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|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a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294" y="5179251"/>
                <a:ext cx="1823961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94758" y="5181790"/>
                <a:ext cx="2042995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/>
                  <a:t>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|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|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|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a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758" y="5181790"/>
                <a:ext cx="2042995" cy="1200329"/>
              </a:xfrm>
              <a:prstGeom prst="rect">
                <a:avLst/>
              </a:prstGeom>
              <a:blipFill rotWithShape="1">
                <a:blip r:embed="rId4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371" y="307870"/>
            <a:ext cx="10501981" cy="1145373"/>
          </a:xfrm>
        </p:spPr>
        <p:txBody>
          <a:bodyPr>
            <a:normAutofit/>
          </a:bodyPr>
          <a:lstStyle/>
          <a:p>
            <a:r>
              <a:rPr lang="en-US" dirty="0" smtClean="0"/>
              <a:t>Designing Context-Free Grammars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50472" y="1466311"/>
                <a:ext cx="10058400" cy="4379318"/>
              </a:xfrm>
            </p:spPr>
            <p:txBody>
              <a:bodyPr>
                <a:normAutofit/>
              </a:bodyPr>
              <a:lstStyle/>
              <a:p>
                <a:pPr lvl="1">
                  <a:lnSpc>
                    <a:spcPct val="200000"/>
                  </a:lnSpc>
                </a:pPr>
                <a:r>
                  <a:rPr lang="en-US" sz="2000" dirty="0" smtClean="0"/>
                  <a:t>From a definition of a language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sz="1800" dirty="0" smtClean="0"/>
                  <a:t>Consider creating DFA first, in the case of a regular language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sz="1800" dirty="0" smtClean="0"/>
                  <a:t>Consider if it is a union of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simple</a:t>
                </a:r>
                <a:r>
                  <a:rPr lang="en-US" sz="1800" dirty="0" smtClean="0"/>
                  <a:t> CFGs and merge simpler CFGs</a:t>
                </a:r>
              </a:p>
              <a:p>
                <a:pPr lvl="2">
                  <a:lnSpc>
                    <a:spcPct val="200000"/>
                  </a:lnSpc>
                </a:pPr>
                <a:r>
                  <a:rPr lang="en-US" sz="1800" dirty="0" smtClean="0"/>
                  <a:t>Try to decompose the language into the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concatenation</a:t>
                </a:r>
                <a:r>
                  <a:rPr lang="en-US" sz="1800" dirty="0" smtClean="0"/>
                  <a:t> of several short ones</a:t>
                </a:r>
              </a:p>
              <a:p>
                <a:pPr lvl="2">
                  <a:spcBef>
                    <a:spcPts val="2400"/>
                  </a:spcBef>
                </a:pPr>
                <a:r>
                  <a:rPr lang="en-US" sz="1800" dirty="0" smtClean="0"/>
                  <a:t>Consider how valid strings in the language are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linked</a:t>
                </a:r>
                <a:r>
                  <a:rPr lang="en-US" sz="1800" dirty="0" smtClean="0"/>
                  <a:t>, e.g. for { 0</a:t>
                </a:r>
                <a:r>
                  <a:rPr lang="en-US" sz="1800" i="1" baseline="30000" dirty="0" smtClean="0"/>
                  <a:t>n</a:t>
                </a:r>
                <a:r>
                  <a:rPr lang="en-US" sz="1800" dirty="0" smtClean="0"/>
                  <a:t>1</a:t>
                </a:r>
                <a:r>
                  <a:rPr lang="en-US" sz="1800" i="1" baseline="30000" dirty="0" smtClean="0"/>
                  <a:t>n</a:t>
                </a:r>
                <a:r>
                  <a:rPr lang="en-US" sz="1800" dirty="0" smtClean="0"/>
                  <a:t>|</a:t>
                </a:r>
                <a:r>
                  <a:rPr lang="en-US" sz="1800" i="1" dirty="0" smtClean="0"/>
                  <a:t>n</a:t>
                </a:r>
                <a:r>
                  <a:rPr lang="en-US" sz="1800" dirty="0" smtClean="0"/>
                  <a:t> ≥ 1 }, you’ll 	    need a rule that accounts for the fact that every time a “0” is seen, a “1” is 	    required: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dirty="0" smtClean="0"/>
              </a:p>
              <a:p>
                <a:pPr lvl="2">
                  <a:lnSpc>
                    <a:spcPct val="200000"/>
                  </a:lnSpc>
                </a:pPr>
                <a:r>
                  <a:rPr lang="en-US" sz="1800" dirty="0" smtClean="0"/>
                  <a:t>Try to look for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patterns</a:t>
                </a:r>
                <a:r>
                  <a:rPr lang="en-US" sz="1800" dirty="0" smtClean="0"/>
                  <a:t> in the language, to create rules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0472" y="1466311"/>
                <a:ext cx="10058400" cy="4379318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5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63" y="299706"/>
            <a:ext cx="10853057" cy="1055566"/>
          </a:xfrm>
        </p:spPr>
        <p:txBody>
          <a:bodyPr>
            <a:normAutofit/>
          </a:bodyPr>
          <a:lstStyle/>
          <a:p>
            <a:r>
              <a:rPr lang="en-US" dirty="0" smtClean="0"/>
              <a:t>Designing Context-Free Grammars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4964" y="1524572"/>
                <a:ext cx="10058400" cy="2940336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2000" dirty="0" smtClean="0"/>
                  <a:t>From FA</a:t>
                </a:r>
              </a:p>
              <a:p>
                <a:pPr lvl="2">
                  <a:spcBef>
                    <a:spcPts val="1800"/>
                  </a:spcBef>
                </a:pPr>
                <a:r>
                  <a:rPr lang="en-US" sz="1800" dirty="0" smtClean="0"/>
                  <a:t>For </a:t>
                </a:r>
                <a:r>
                  <a:rPr lang="en-US" sz="1800" dirty="0"/>
                  <a:t>each state </a:t>
                </a:r>
                <a:r>
                  <a:rPr lang="en-US" sz="1800" i="1" dirty="0" smtClean="0"/>
                  <a:t>n</a:t>
                </a:r>
                <a:r>
                  <a:rPr lang="en-US" sz="1800" dirty="0" smtClean="0"/>
                  <a:t>, </a:t>
                </a:r>
                <a:r>
                  <a:rPr lang="en-US" sz="1800" dirty="0"/>
                  <a:t>we add a new variable </a:t>
                </a:r>
                <a:r>
                  <a:rPr lang="en-US" sz="1800" i="1" dirty="0" smtClean="0"/>
                  <a:t>S</a:t>
                </a:r>
                <a:r>
                  <a:rPr lang="en-US" sz="1800" i="1" baseline="-25000" dirty="0" smtClean="0"/>
                  <a:t>n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i</a:t>
                </a:r>
                <a:r>
                  <a:rPr lang="en-US" sz="1800" dirty="0" smtClean="0"/>
                  <a:t>nto </a:t>
                </a:r>
                <a:r>
                  <a:rPr lang="en-US" sz="1800" dirty="0"/>
                  <a:t>the grammar. If state </a:t>
                </a:r>
                <a:r>
                  <a:rPr lang="en-US" sz="1800" i="1" dirty="0" smtClean="0"/>
                  <a:t>n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is the start </a:t>
                </a:r>
                <a:r>
                  <a:rPr lang="en-US" sz="1800" dirty="0" smtClean="0"/>
                  <a:t>	    state</a:t>
                </a:r>
                <a:r>
                  <a:rPr lang="en-US" sz="1800" dirty="0"/>
                  <a:t>, </a:t>
                </a:r>
                <a:r>
                  <a:rPr lang="en-US" sz="1800" dirty="0" smtClean="0"/>
                  <a:t>then </a:t>
                </a:r>
                <a:r>
                  <a:rPr lang="en-US" sz="1800" i="1" dirty="0" smtClean="0"/>
                  <a:t>S</a:t>
                </a:r>
                <a:r>
                  <a:rPr lang="en-US" sz="1800" i="1" baseline="-25000" dirty="0" smtClean="0"/>
                  <a:t>n</a:t>
                </a:r>
                <a:r>
                  <a:rPr lang="en-US" sz="1800" baseline="-25000" dirty="0" smtClean="0"/>
                  <a:t> </a:t>
                </a:r>
                <a:r>
                  <a:rPr lang="en-US" sz="1800" dirty="0" smtClean="0"/>
                  <a:t>is </a:t>
                </a:r>
                <a:r>
                  <a:rPr lang="en-US" sz="1800" dirty="0"/>
                  <a:t>the start </a:t>
                </a:r>
                <a:r>
                  <a:rPr lang="en-US" sz="1800" dirty="0" smtClean="0"/>
                  <a:t>variable</a:t>
                </a:r>
                <a:endParaRPr lang="en-US" sz="1800" dirty="0"/>
              </a:p>
              <a:p>
                <a:pPr lvl="2">
                  <a:spcBef>
                    <a:spcPts val="1800"/>
                  </a:spcBef>
                </a:pPr>
                <a:r>
                  <a:rPr lang="en-US" sz="1800" dirty="0" smtClean="0"/>
                  <a:t>For </a:t>
                </a:r>
                <a:r>
                  <a:rPr lang="en-US" sz="1800" dirty="0"/>
                  <a:t>a transition from state </a:t>
                </a:r>
                <a:r>
                  <a:rPr lang="en-US" sz="1800" i="1" dirty="0" smtClean="0"/>
                  <a:t>n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to state </a:t>
                </a:r>
                <a:r>
                  <a:rPr lang="en-US" sz="1800" i="1" dirty="0" smtClean="0"/>
                  <a:t>m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with label </a:t>
                </a:r>
                <a:r>
                  <a:rPr lang="en-US" sz="1800" i="1" dirty="0"/>
                  <a:t>a</a:t>
                </a:r>
                <a:r>
                  <a:rPr lang="en-US" sz="1800" dirty="0"/>
                  <a:t>, we create a new rule </a:t>
                </a:r>
                <a:r>
                  <a:rPr lang="en-US" sz="1800" i="1" dirty="0" smtClean="0"/>
                  <a:t>S</a:t>
                </a:r>
                <a:r>
                  <a:rPr lang="en-US" sz="1800" i="1" baseline="-25000" dirty="0" smtClean="0"/>
                  <a:t>n</a:t>
                </a:r>
                <a:r>
                  <a:rPr lang="en-US" sz="1800" baseline="-250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800" i="1" dirty="0" smtClean="0"/>
                  <a:t>aS</a:t>
                </a:r>
                <a:r>
                  <a:rPr lang="en-US" sz="1800" i="1" baseline="-25000" dirty="0" smtClean="0"/>
                  <a:t>m</a:t>
                </a:r>
                <a:endParaRPr lang="en-US" sz="1800" i="1" baseline="-25000" dirty="0"/>
              </a:p>
              <a:p>
                <a:pPr lvl="2">
                  <a:spcBef>
                    <a:spcPts val="1800"/>
                  </a:spcBef>
                </a:pPr>
                <a:r>
                  <a:rPr lang="en-US" sz="1800" dirty="0"/>
                  <a:t> For each </a:t>
                </a:r>
                <a:r>
                  <a:rPr lang="en-US" sz="1800" dirty="0" smtClean="0"/>
                  <a:t>final </a:t>
                </a:r>
                <a:r>
                  <a:rPr lang="en-US" sz="1800" dirty="0"/>
                  <a:t>state </a:t>
                </a:r>
                <a:r>
                  <a:rPr lang="en-US" sz="1800" i="1" dirty="0" smtClean="0"/>
                  <a:t>n</a:t>
                </a:r>
                <a:r>
                  <a:rPr lang="en-US" sz="1800" dirty="0" smtClean="0"/>
                  <a:t>, </a:t>
                </a:r>
                <a:r>
                  <a:rPr lang="en-US" sz="1800" dirty="0"/>
                  <a:t>we create a rule </a:t>
                </a:r>
                <a:r>
                  <a:rPr lang="en-US" sz="1800" i="1" dirty="0" smtClean="0"/>
                  <a:t>S</a:t>
                </a:r>
                <a:r>
                  <a:rPr lang="en-US" sz="1800" i="1" baseline="-25000" dirty="0" smtClean="0"/>
                  <a:t>n</a:t>
                </a: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l-G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endParaRPr lang="en-US" sz="1800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sz="1800" u="sng" dirty="0" smtClean="0"/>
                  <a:t>Example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964" y="1524572"/>
                <a:ext cx="10058400" cy="2940336"/>
              </a:xfrm>
              <a:blipFill rotWithShape="1">
                <a:blip r:embed="rId2"/>
                <a:stretch>
                  <a:fillRect t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952318" y="4846902"/>
                <a:ext cx="208781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318" y="4846902"/>
                <a:ext cx="2087816" cy="923330"/>
              </a:xfrm>
              <a:prstGeom prst="rect">
                <a:avLst/>
              </a:prstGeom>
              <a:blipFill rotWithShape="1">
                <a:blip r:embed="rId3"/>
                <a:stretch>
                  <a:fillRect t="-328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809103" y="4464908"/>
            <a:ext cx="576649" cy="626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276337" y="4847593"/>
            <a:ext cx="576649" cy="626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348680" y="5787084"/>
            <a:ext cx="576649" cy="626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307490" y="5750012"/>
            <a:ext cx="642553" cy="7002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>
            <a:endCxn id="7" idx="2"/>
          </p:cNvCxnSpPr>
          <p:nvPr/>
        </p:nvCxnSpPr>
        <p:spPr>
          <a:xfrm>
            <a:off x="2372498" y="4769708"/>
            <a:ext cx="436605" cy="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3314315" y="4687219"/>
            <a:ext cx="2046470" cy="25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945749" y="5330752"/>
            <a:ext cx="1355080" cy="68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361260" y="4940261"/>
            <a:ext cx="1890585" cy="244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121920" y="5099148"/>
            <a:ext cx="203876" cy="83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3252544" y="5050164"/>
            <a:ext cx="208128" cy="710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31661" y="4438577"/>
            <a:ext cx="33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4239247" y="4780087"/>
            <a:ext cx="33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4335765" y="5273604"/>
            <a:ext cx="33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3381601" y="5217583"/>
            <a:ext cx="33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2802834" y="5309540"/>
            <a:ext cx="33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37" name="Arc 36"/>
          <p:cNvSpPr/>
          <p:nvPr/>
        </p:nvSpPr>
        <p:spPr>
          <a:xfrm>
            <a:off x="5664442" y="4848471"/>
            <a:ext cx="615945" cy="299687"/>
          </a:xfrm>
          <a:prstGeom prst="arc">
            <a:avLst>
              <a:gd name="adj1" fmla="val 12144249"/>
              <a:gd name="adj2" fmla="val 8034817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300001" y="4793551"/>
            <a:ext cx="33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0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075" y="332363"/>
            <a:ext cx="10689771" cy="1063742"/>
          </a:xfrm>
        </p:spPr>
        <p:txBody>
          <a:bodyPr>
            <a:normAutofit/>
          </a:bodyPr>
          <a:lstStyle/>
          <a:p>
            <a:r>
              <a:rPr lang="en-US" dirty="0" smtClean="0"/>
              <a:t>Designing Context-Free Grammars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128" y="1531619"/>
            <a:ext cx="10330543" cy="5007974"/>
          </a:xfrm>
        </p:spPr>
        <p:txBody>
          <a:bodyPr>
            <a:normAutofit/>
          </a:bodyPr>
          <a:lstStyle/>
          <a:p>
            <a:pPr>
              <a:spcBef>
                <a:spcPct val="150000"/>
              </a:spcBef>
            </a:pPr>
            <a:r>
              <a:rPr lang="en-US" altLang="en-US" sz="3200" dirty="0" smtClean="0">
                <a:sym typeface="Symbol" panose="05050102010706020507" pitchFamily="18" charset="2"/>
              </a:rPr>
              <a:t>Ambiguity </a:t>
            </a:r>
          </a:p>
          <a:p>
            <a:pPr lvl="1">
              <a:spcBef>
                <a:spcPct val="150000"/>
              </a:spcBef>
            </a:pPr>
            <a:r>
              <a:rPr lang="en-US" altLang="en-US" sz="1800" dirty="0" smtClean="0">
                <a:sym typeface="Symbol" panose="05050102010706020507" pitchFamily="18" charset="2"/>
              </a:rPr>
              <a:t>The possibility of a string having several derivations  introduces the notion of </a:t>
            </a:r>
            <a:r>
              <a:rPr lang="en-US" altLang="en-US" sz="1800" b="1" dirty="0" smtClean="0">
                <a:solidFill>
                  <a:schemeClr val="accent2"/>
                </a:solidFill>
                <a:sym typeface="Symbol" panose="05050102010706020507" pitchFamily="18" charset="2"/>
              </a:rPr>
              <a:t>ambiguity</a:t>
            </a:r>
          </a:p>
          <a:p>
            <a:pPr lvl="1">
              <a:spcBef>
                <a:spcPct val="150000"/>
              </a:spcBef>
            </a:pPr>
            <a:r>
              <a:rPr lang="en-US" altLang="en-US" sz="1800" dirty="0" smtClean="0">
                <a:sym typeface="Symbol" panose="05050102010706020507" pitchFamily="18" charset="2"/>
              </a:rPr>
              <a:t> If a grammar generates the same string from several (leftmost) derivations, the string is 	derived </a:t>
            </a:r>
            <a:r>
              <a:rPr lang="en-US" altLang="en-US" sz="1800" b="1" dirty="0" smtClean="0">
                <a:solidFill>
                  <a:schemeClr val="accent2"/>
                </a:solidFill>
                <a:sym typeface="Symbol" panose="05050102010706020507" pitchFamily="18" charset="2"/>
              </a:rPr>
              <a:t>ambiguously</a:t>
            </a:r>
          </a:p>
          <a:p>
            <a:pPr lvl="1">
              <a:spcBef>
                <a:spcPct val="150000"/>
              </a:spcBef>
            </a:pPr>
            <a:r>
              <a:rPr lang="en-US" altLang="en-US" sz="1800" dirty="0" smtClean="0">
                <a:sym typeface="Symbol" panose="05050102010706020507" pitchFamily="18" charset="2"/>
              </a:rPr>
              <a:t>If a grammar generates some string ambiguously, then the grammar is </a:t>
            </a:r>
            <a:r>
              <a:rPr lang="en-US" altLang="en-US" sz="1800" b="1" dirty="0" smtClean="0">
                <a:solidFill>
                  <a:schemeClr val="accent2"/>
                </a:solidFill>
                <a:sym typeface="Symbol" panose="05050102010706020507" pitchFamily="18" charset="2"/>
              </a:rPr>
              <a:t>ambiguous</a:t>
            </a:r>
          </a:p>
          <a:p>
            <a:pPr lvl="1">
              <a:spcBef>
                <a:spcPts val="2400"/>
              </a:spcBef>
            </a:pPr>
            <a:r>
              <a:rPr lang="en-US" altLang="en-US" sz="1800" dirty="0" smtClean="0">
                <a:sym typeface="Symbol" panose="05050102010706020507" pitchFamily="18" charset="2"/>
              </a:rPr>
              <a:t>A grammar is </a:t>
            </a:r>
            <a:r>
              <a:rPr lang="en-US" altLang="en-US" sz="1800" b="1" dirty="0" smtClean="0">
                <a:solidFill>
                  <a:schemeClr val="accent2"/>
                </a:solidFill>
                <a:sym typeface="Symbol" panose="05050102010706020507" pitchFamily="18" charset="2"/>
              </a:rPr>
              <a:t>unambiguous</a:t>
            </a:r>
            <a:r>
              <a:rPr lang="en-US" altLang="en-US" sz="1800" b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if, at each derivation step, there is only one rule that can 	lead to a derivation of the desired string.</a:t>
            </a:r>
          </a:p>
          <a:p>
            <a:pPr lvl="1">
              <a:spcBef>
                <a:spcPts val="2400"/>
              </a:spcBef>
            </a:pPr>
            <a:r>
              <a:rPr lang="en-US" altLang="en-US" sz="1800" dirty="0" smtClean="0">
                <a:sym typeface="Symbol" panose="05050102010706020507" pitchFamily="18" charset="2"/>
              </a:rPr>
              <a:t>There are some context-free languages that cannot be generated by any 	</a:t>
            </a:r>
            <a:r>
              <a:rPr lang="en-US" altLang="en-US" sz="1800" i="1" dirty="0" smtClean="0">
                <a:sym typeface="Symbol" panose="05050102010706020507" pitchFamily="18" charset="2"/>
              </a:rPr>
              <a:t>unambiguous</a:t>
            </a:r>
            <a:r>
              <a:rPr lang="en-US" altLang="en-US" sz="1800" dirty="0" smtClean="0">
                <a:sym typeface="Symbol" panose="05050102010706020507" pitchFamily="18" charset="2"/>
              </a:rPr>
              <a:t> grammars.  Such languages are called </a:t>
            </a:r>
            <a:r>
              <a:rPr lang="en-US" altLang="en-US" sz="1800" b="1" dirty="0" smtClean="0">
                <a:solidFill>
                  <a:schemeClr val="accent2"/>
                </a:solidFill>
                <a:sym typeface="Symbol" panose="05050102010706020507" pitchFamily="18" charset="2"/>
              </a:rPr>
              <a:t>inherently ambiguous</a:t>
            </a:r>
            <a:endParaRPr lang="en-US" altLang="en-US" sz="1800" dirty="0" smtClean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lvl="1">
              <a:spcBef>
                <a:spcPct val="45000"/>
              </a:spcBef>
              <a:buSzPct val="60000"/>
              <a:buFont typeface="Wingdings" panose="05000000000000000000" pitchFamily="2" charset="2"/>
              <a:buChar char="Ø"/>
            </a:pPr>
            <a:endParaRPr lang="en-US" altLang="en-US" sz="2000" dirty="0">
              <a:sym typeface="Symbol" panose="05050102010706020507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164" y="275214"/>
            <a:ext cx="9138557" cy="1104563"/>
          </a:xfrm>
        </p:spPr>
        <p:txBody>
          <a:bodyPr>
            <a:normAutofit/>
          </a:bodyPr>
          <a:lstStyle/>
          <a:p>
            <a:r>
              <a:rPr lang="en-US" dirty="0"/>
              <a:t>CFG – Example </a:t>
            </a:r>
            <a:r>
              <a:rPr lang="en-US" dirty="0" smtClean="0"/>
              <a:t>Mini-Compiler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280" y="1539784"/>
            <a:ext cx="10058400" cy="53394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is example 2.4 from the book (Chapter 2.1, Page 105)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2710684"/>
            <a:ext cx="9784081" cy="247716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63" y="3695686"/>
            <a:ext cx="2914996" cy="2955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CFG – Example </a:t>
            </a:r>
            <a:r>
              <a:rPr lang="en-US" dirty="0" smtClean="0"/>
              <a:t>Mini-Compiler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example 2.4 from the book (Chapter 2.1, Page 105)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55" y="2470100"/>
            <a:ext cx="7521612" cy="1904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" y="4508222"/>
            <a:ext cx="2850770" cy="214273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59367" y="4374448"/>
            <a:ext cx="538128" cy="1365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1"/>
          </p:cNvCxnSpPr>
          <p:nvPr/>
        </p:nvCxnSpPr>
        <p:spPr>
          <a:xfrm>
            <a:off x="4883285" y="4374448"/>
            <a:ext cx="4221678" cy="79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6679" y="267043"/>
            <a:ext cx="4966641" cy="892290"/>
          </a:xfrm>
        </p:spPr>
        <p:txBody>
          <a:bodyPr>
            <a:normAutofit/>
          </a:bodyPr>
          <a:lstStyle/>
          <a:p>
            <a:r>
              <a:rPr lang="en-US" dirty="0" smtClean="0"/>
              <a:t>CFG –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281789"/>
            <a:ext cx="10330544" cy="5282298"/>
          </a:xfrm>
        </p:spPr>
        <p:txBody>
          <a:bodyPr>
            <a:normAutofit/>
          </a:bodyPr>
          <a:lstStyle/>
          <a:p>
            <a:pPr marL="617220" lvl="1" indent="-342900">
              <a:spcBef>
                <a:spcPts val="1800"/>
              </a:spcBef>
              <a:buFont typeface="+mj-lt"/>
              <a:buAutoNum type="arabicPeriod"/>
            </a:pPr>
            <a:r>
              <a:rPr lang="en-US" sz="1800" dirty="0" smtClean="0"/>
              <a:t>Let </a:t>
            </a:r>
            <a:r>
              <a:rPr lang="en-US" sz="1800" i="1" dirty="0" smtClean="0"/>
              <a:t>L</a:t>
            </a:r>
            <a:r>
              <a:rPr lang="en-US" sz="1800" dirty="0" smtClean="0"/>
              <a:t> = { </a:t>
            </a:r>
            <a:r>
              <a:rPr lang="en-US" sz="1800" i="1" dirty="0" err="1" smtClean="0"/>
              <a:t>a</a:t>
            </a:r>
            <a:r>
              <a:rPr lang="en-US" sz="1800" i="1" baseline="30000" dirty="0" err="1" smtClean="0"/>
              <a:t>i</a:t>
            </a:r>
            <a:r>
              <a:rPr lang="en-US" sz="1800" i="1" dirty="0" err="1" smtClean="0"/>
              <a:t>b</a:t>
            </a:r>
            <a:r>
              <a:rPr lang="en-US" sz="1800" i="1" baseline="30000" dirty="0" err="1" smtClean="0"/>
              <a:t>j</a:t>
            </a:r>
            <a:r>
              <a:rPr lang="en-US" sz="1800" i="1" dirty="0" err="1" smtClean="0"/>
              <a:t>c</a:t>
            </a:r>
            <a:r>
              <a:rPr lang="en-US" sz="1800" i="1" baseline="30000" dirty="0" err="1" smtClean="0"/>
              <a:t>k</a:t>
            </a:r>
            <a:r>
              <a:rPr lang="en-US" sz="1800" dirty="0" smtClean="0"/>
              <a:t> | </a:t>
            </a:r>
            <a:r>
              <a:rPr lang="en-US" sz="1800" i="1" dirty="0" err="1" smtClean="0"/>
              <a:t>i</a:t>
            </a:r>
            <a:r>
              <a:rPr lang="en-US" sz="1800" dirty="0" smtClean="0"/>
              <a:t> </a:t>
            </a:r>
            <a:r>
              <a:rPr lang="en-US" sz="1800" dirty="0" smtClean="0">
                <a:sym typeface="Symbol"/>
              </a:rPr>
              <a:t> </a:t>
            </a:r>
            <a:r>
              <a:rPr lang="en-US" sz="1800" i="1" dirty="0" smtClean="0">
                <a:sym typeface="Symbol"/>
              </a:rPr>
              <a:t>j</a:t>
            </a:r>
            <a:r>
              <a:rPr lang="en-US" sz="1800" dirty="0" smtClean="0">
                <a:sym typeface="Symbol"/>
              </a:rPr>
              <a:t> or </a:t>
            </a:r>
            <a:r>
              <a:rPr lang="en-US" sz="1800" i="1" dirty="0" smtClean="0">
                <a:sym typeface="Symbol"/>
              </a:rPr>
              <a:t>j</a:t>
            </a:r>
            <a:r>
              <a:rPr lang="en-US" sz="1800" dirty="0" smtClean="0">
                <a:sym typeface="Symbol"/>
              </a:rPr>
              <a:t>  </a:t>
            </a:r>
            <a:r>
              <a:rPr lang="en-US" sz="1800" i="1" dirty="0" smtClean="0">
                <a:sym typeface="Symbol"/>
              </a:rPr>
              <a:t>k</a:t>
            </a:r>
            <a:r>
              <a:rPr lang="en-US" sz="1800" dirty="0" smtClean="0">
                <a:sym typeface="Symbol"/>
              </a:rPr>
              <a:t> }, i.e., the set of strings of </a:t>
            </a:r>
            <a:r>
              <a:rPr lang="en-US" sz="1800" i="1" dirty="0" smtClean="0">
                <a:sym typeface="Symbol"/>
              </a:rPr>
              <a:t>a</a:t>
            </a:r>
            <a:r>
              <a:rPr lang="en-US" sz="1800" dirty="0" smtClean="0">
                <a:sym typeface="Symbol"/>
              </a:rPr>
              <a:t>’s followed  by </a:t>
            </a:r>
            <a:r>
              <a:rPr lang="en-US" sz="1800" i="1" dirty="0" smtClean="0">
                <a:sym typeface="Symbol"/>
              </a:rPr>
              <a:t>b</a:t>
            </a:r>
            <a:r>
              <a:rPr lang="en-US" sz="1800" dirty="0" smtClean="0">
                <a:sym typeface="Symbol"/>
              </a:rPr>
              <a:t>’s followed by 	</a:t>
            </a:r>
            <a:r>
              <a:rPr lang="en-US" sz="1800" i="1" dirty="0" smtClean="0">
                <a:sym typeface="Symbol"/>
              </a:rPr>
              <a:t>c</a:t>
            </a:r>
            <a:r>
              <a:rPr lang="en-US" sz="1800" dirty="0" smtClean="0">
                <a:sym typeface="Symbol"/>
              </a:rPr>
              <a:t>’s such that there are either a different number of </a:t>
            </a:r>
            <a:r>
              <a:rPr lang="en-US" sz="1800" i="1" dirty="0" smtClean="0">
                <a:sym typeface="Symbol"/>
              </a:rPr>
              <a:t>a</a:t>
            </a:r>
            <a:r>
              <a:rPr lang="en-US" sz="1800" dirty="0" smtClean="0">
                <a:sym typeface="Symbol"/>
              </a:rPr>
              <a:t>’s and </a:t>
            </a:r>
            <a:r>
              <a:rPr lang="en-US" sz="1800" i="1" dirty="0" smtClean="0">
                <a:sym typeface="Symbol"/>
              </a:rPr>
              <a:t>b</a:t>
            </a:r>
            <a:r>
              <a:rPr lang="en-US" sz="1800" dirty="0" smtClean="0">
                <a:sym typeface="Symbol"/>
              </a:rPr>
              <a:t>’s or a different 	number of </a:t>
            </a:r>
            <a:r>
              <a:rPr lang="en-US" sz="1800" i="1" dirty="0" smtClean="0">
                <a:sym typeface="Symbol"/>
              </a:rPr>
              <a:t>b</a:t>
            </a:r>
            <a:r>
              <a:rPr lang="en-US" sz="1800" dirty="0" smtClean="0">
                <a:sym typeface="Symbol"/>
              </a:rPr>
              <a:t>’s and </a:t>
            </a:r>
            <a:r>
              <a:rPr lang="en-US" sz="1800" i="1" dirty="0" smtClean="0">
                <a:sym typeface="Symbol"/>
              </a:rPr>
              <a:t>c</a:t>
            </a:r>
            <a:r>
              <a:rPr lang="en-US" sz="1800" dirty="0" smtClean="0">
                <a:sym typeface="Symbol"/>
              </a:rPr>
              <a:t>’s, or both.</a:t>
            </a:r>
            <a:r>
              <a:rPr lang="en-US" sz="1800" dirty="0"/>
              <a:t> Design a CFG </a:t>
            </a:r>
            <a:r>
              <a:rPr lang="en-US" sz="1800" dirty="0" smtClean="0"/>
              <a:t>for </a:t>
            </a:r>
            <a:r>
              <a:rPr lang="en-US" sz="1800" i="1" dirty="0" smtClean="0"/>
              <a:t>L</a:t>
            </a:r>
            <a:r>
              <a:rPr lang="en-US" sz="1800" dirty="0" smtClean="0"/>
              <a:t>.</a:t>
            </a:r>
            <a:endParaRPr lang="en-US" sz="1800" dirty="0" smtClean="0">
              <a:sym typeface="Symbol"/>
            </a:endParaRPr>
          </a:p>
          <a:p>
            <a:pPr marL="617220" lvl="1" indent="-342900">
              <a:spcBef>
                <a:spcPts val="2400"/>
              </a:spcBef>
              <a:buFont typeface="+mj-lt"/>
              <a:buAutoNum type="arabicPeriod"/>
            </a:pPr>
            <a:r>
              <a:rPr lang="en-US" sz="1800" dirty="0">
                <a:sym typeface="Symbol"/>
              </a:rPr>
              <a:t>Construct </a:t>
            </a:r>
            <a:r>
              <a:rPr lang="en-US" sz="1800" dirty="0" smtClean="0">
                <a:sym typeface="Symbol"/>
              </a:rPr>
              <a:t>a CFG for the </a:t>
            </a:r>
            <a:r>
              <a:rPr lang="en-US" sz="1800" dirty="0">
                <a:sym typeface="Symbol"/>
              </a:rPr>
              <a:t>language </a:t>
            </a:r>
            <a:r>
              <a:rPr lang="en-US" sz="1800" i="1" dirty="0" smtClean="0">
                <a:sym typeface="Symbol"/>
              </a:rPr>
              <a:t>L</a:t>
            </a:r>
            <a:r>
              <a:rPr lang="en-US" sz="1800" dirty="0" smtClean="0">
                <a:sym typeface="Symbol"/>
              </a:rPr>
              <a:t> = { </a:t>
            </a:r>
            <a:r>
              <a:rPr lang="en-US" sz="1800" dirty="0">
                <a:sym typeface="Symbol"/>
              </a:rPr>
              <a:t>0</a:t>
            </a:r>
            <a:r>
              <a:rPr lang="en-US" sz="1800" i="1" baseline="30000" dirty="0">
                <a:sym typeface="Symbol"/>
              </a:rPr>
              <a:t>n</a:t>
            </a:r>
            <a:r>
              <a:rPr lang="en-US" sz="1800" dirty="0">
                <a:sym typeface="Symbol"/>
              </a:rPr>
              <a:t>1</a:t>
            </a:r>
            <a:r>
              <a:rPr lang="en-US" sz="1800" i="1" baseline="30000" dirty="0">
                <a:sym typeface="Symbol"/>
              </a:rPr>
              <a:t>n</a:t>
            </a:r>
            <a:r>
              <a:rPr lang="en-US" sz="1800" dirty="0">
                <a:sym typeface="Symbol"/>
              </a:rPr>
              <a:t> | </a:t>
            </a:r>
            <a:r>
              <a:rPr lang="en-US" sz="1800" i="1" dirty="0">
                <a:sym typeface="Symbol"/>
              </a:rPr>
              <a:t>n</a:t>
            </a:r>
            <a:r>
              <a:rPr lang="en-US" sz="1800" dirty="0">
                <a:sym typeface="Symbol"/>
              </a:rPr>
              <a:t>  0 }  { 1</a:t>
            </a:r>
            <a:r>
              <a:rPr lang="en-US" sz="1800" i="1" baseline="30000" dirty="0">
                <a:sym typeface="Symbol"/>
              </a:rPr>
              <a:t>n</a:t>
            </a:r>
            <a:r>
              <a:rPr lang="en-US" sz="1800" dirty="0">
                <a:sym typeface="Symbol"/>
              </a:rPr>
              <a:t>0</a:t>
            </a:r>
            <a:r>
              <a:rPr lang="en-US" sz="1800" i="1" baseline="30000" dirty="0">
                <a:sym typeface="Symbol"/>
              </a:rPr>
              <a:t>n</a:t>
            </a:r>
            <a:r>
              <a:rPr lang="en-US" sz="1800" dirty="0">
                <a:sym typeface="Symbol"/>
              </a:rPr>
              <a:t> | </a:t>
            </a:r>
            <a:r>
              <a:rPr lang="en-US" sz="1800" i="1" dirty="0">
                <a:sym typeface="Symbol"/>
              </a:rPr>
              <a:t>n</a:t>
            </a:r>
            <a:r>
              <a:rPr lang="en-US" sz="1800" dirty="0">
                <a:sym typeface="Symbol"/>
              </a:rPr>
              <a:t>  0 } </a:t>
            </a:r>
            <a:endParaRPr lang="en-US" sz="1800" dirty="0" smtClean="0">
              <a:sym typeface="Symbol"/>
            </a:endParaRPr>
          </a:p>
          <a:p>
            <a:pPr marL="617220" lvl="1" indent="-342900">
              <a:spcBef>
                <a:spcPts val="2400"/>
              </a:spcBef>
              <a:buFont typeface="+mj-lt"/>
              <a:buAutoNum type="arabicPeriod"/>
            </a:pPr>
            <a:r>
              <a:rPr lang="en-US" sz="1800" dirty="0">
                <a:sym typeface="Symbol"/>
              </a:rPr>
              <a:t>Consider the following grammar </a:t>
            </a:r>
            <a:r>
              <a:rPr lang="en-US" sz="1800" i="1" dirty="0">
                <a:sym typeface="Symbol"/>
              </a:rPr>
              <a:t>G</a:t>
            </a:r>
            <a:r>
              <a:rPr lang="en-US" sz="1800" dirty="0">
                <a:sym typeface="Symbol"/>
              </a:rPr>
              <a:t>. Which set of strings is generated by </a:t>
            </a:r>
            <a:r>
              <a:rPr lang="en-US" sz="1800" i="1" dirty="0">
                <a:sym typeface="Symbol"/>
              </a:rPr>
              <a:t>G</a:t>
            </a:r>
            <a:r>
              <a:rPr lang="en-US" sz="1800" dirty="0">
                <a:sym typeface="Symbol"/>
              </a:rPr>
              <a:t>?</a:t>
            </a:r>
          </a:p>
          <a:p>
            <a:pPr marL="274320" lvl="1" indent="0">
              <a:spcBef>
                <a:spcPts val="1200"/>
              </a:spcBef>
              <a:buNone/>
            </a:pPr>
            <a:r>
              <a:rPr lang="en-US" sz="1800" dirty="0">
                <a:sym typeface="Symbol"/>
              </a:rPr>
              <a:t>	                            </a:t>
            </a:r>
            <a:r>
              <a:rPr lang="en-US" sz="1800" dirty="0" smtClean="0">
                <a:sym typeface="Symbol"/>
              </a:rPr>
              <a:t>     </a:t>
            </a:r>
            <a:r>
              <a:rPr lang="en-US" sz="1800" i="1" dirty="0" smtClean="0">
                <a:sym typeface="Symbol"/>
              </a:rPr>
              <a:t>S</a:t>
            </a:r>
            <a:r>
              <a:rPr lang="en-US" sz="1800" dirty="0" smtClean="0">
                <a:sym typeface="Symbol"/>
              </a:rPr>
              <a:t> </a:t>
            </a:r>
            <a:r>
              <a:rPr lang="en-US" sz="1800" dirty="0">
                <a:sym typeface="Symbol"/>
              </a:rPr>
              <a:t> </a:t>
            </a:r>
            <a:r>
              <a:rPr lang="en-US" sz="1800" i="1" dirty="0" err="1">
                <a:sym typeface="Symbol"/>
              </a:rPr>
              <a:t>aSa</a:t>
            </a:r>
            <a:r>
              <a:rPr lang="en-US" sz="1800" dirty="0">
                <a:sym typeface="Symbol"/>
              </a:rPr>
              <a:t>| </a:t>
            </a:r>
            <a:r>
              <a:rPr lang="en-US" sz="1800" i="1" dirty="0" err="1">
                <a:sym typeface="Symbol"/>
              </a:rPr>
              <a:t>bSb</a:t>
            </a:r>
            <a:r>
              <a:rPr lang="en-US" sz="1800" dirty="0">
                <a:sym typeface="Symbol"/>
              </a:rPr>
              <a:t>| </a:t>
            </a:r>
            <a:r>
              <a:rPr lang="en-US" sz="1800" i="1" dirty="0">
                <a:sym typeface="Symbol"/>
              </a:rPr>
              <a:t>a | b</a:t>
            </a:r>
            <a:r>
              <a:rPr lang="en-US" sz="1800" dirty="0">
                <a:sym typeface="Symbol"/>
              </a:rPr>
              <a:t>| </a:t>
            </a:r>
            <a:r>
              <a:rPr lang="en-US" sz="1800" i="1" dirty="0">
                <a:sym typeface="Symbol"/>
              </a:rPr>
              <a:t> </a:t>
            </a:r>
            <a:endParaRPr lang="en-US" sz="1800" dirty="0">
              <a:sym typeface="Symbol"/>
            </a:endParaRPr>
          </a:p>
          <a:p>
            <a:pPr marL="274320" lvl="1" indent="0">
              <a:spcBef>
                <a:spcPts val="2400"/>
              </a:spcBef>
              <a:buNone/>
            </a:pPr>
            <a:r>
              <a:rPr lang="en-US" sz="1800" dirty="0" smtClean="0">
                <a:sym typeface="Symbol"/>
              </a:rPr>
              <a:t>4.   Let </a:t>
            </a:r>
            <a:r>
              <a:rPr lang="en-US" sz="1800" i="1" dirty="0" smtClean="0">
                <a:sym typeface="Symbol"/>
              </a:rPr>
              <a:t>G</a:t>
            </a:r>
            <a:r>
              <a:rPr lang="en-US" sz="1800" dirty="0" smtClean="0">
                <a:sym typeface="Symbol"/>
              </a:rPr>
              <a:t> be the following CFG. Use </a:t>
            </a:r>
            <a:r>
              <a:rPr lang="en-US" sz="1800" i="1" dirty="0" smtClean="0">
                <a:sym typeface="Symbol"/>
              </a:rPr>
              <a:t>set notation </a:t>
            </a:r>
            <a:r>
              <a:rPr lang="en-US" sz="1800" dirty="0" smtClean="0">
                <a:sym typeface="Symbol"/>
              </a:rPr>
              <a:t>to describe </a:t>
            </a:r>
            <a:r>
              <a:rPr lang="en-US" sz="1800" i="1" dirty="0" smtClean="0">
                <a:sym typeface="Symbol"/>
              </a:rPr>
              <a:t>L</a:t>
            </a:r>
            <a:r>
              <a:rPr lang="en-US" sz="1800" dirty="0" smtClean="0">
                <a:sym typeface="Symbol"/>
              </a:rPr>
              <a:t>(</a:t>
            </a:r>
            <a:r>
              <a:rPr lang="en-US" sz="1800" i="1" dirty="0" smtClean="0">
                <a:sym typeface="Symbol"/>
              </a:rPr>
              <a:t>G</a:t>
            </a:r>
            <a:r>
              <a:rPr lang="en-US" sz="1800" dirty="0" smtClean="0">
                <a:sym typeface="Symbol"/>
              </a:rPr>
              <a:t>).</a:t>
            </a:r>
          </a:p>
          <a:p>
            <a:pPr marL="274320" lvl="1" indent="0">
              <a:spcBef>
                <a:spcPts val="1200"/>
              </a:spcBef>
              <a:buNone/>
            </a:pPr>
            <a:r>
              <a:rPr lang="en-US" sz="1800" dirty="0">
                <a:sym typeface="Symbol"/>
              </a:rPr>
              <a:t>	</a:t>
            </a:r>
            <a:r>
              <a:rPr lang="en-US" sz="1800" dirty="0" smtClean="0">
                <a:sym typeface="Symbol"/>
              </a:rPr>
              <a:t>                   </a:t>
            </a:r>
            <a:r>
              <a:rPr lang="en-US" sz="1800" i="1" dirty="0" smtClean="0">
                <a:sym typeface="Symbol"/>
              </a:rPr>
              <a:t>S</a:t>
            </a:r>
            <a:r>
              <a:rPr lang="en-US" sz="1800" dirty="0" smtClean="0">
                <a:sym typeface="Symbol"/>
              </a:rPr>
              <a:t>  </a:t>
            </a:r>
            <a:r>
              <a:rPr lang="en-US" sz="1800" i="1" dirty="0" err="1" smtClean="0">
                <a:sym typeface="Symbol"/>
              </a:rPr>
              <a:t>zMNz</a:t>
            </a:r>
            <a:r>
              <a:rPr lang="en-US" sz="1800" dirty="0" smtClean="0">
                <a:sym typeface="Symbol"/>
              </a:rPr>
              <a:t>, </a:t>
            </a:r>
            <a:r>
              <a:rPr lang="en-US" sz="1800" i="1" dirty="0" smtClean="0">
                <a:sym typeface="Symbol"/>
              </a:rPr>
              <a:t>M</a:t>
            </a:r>
            <a:r>
              <a:rPr lang="en-US" sz="1800" dirty="0" smtClean="0">
                <a:sym typeface="Symbol"/>
              </a:rPr>
              <a:t>  </a:t>
            </a:r>
            <a:r>
              <a:rPr lang="en-US" sz="1800" i="1" dirty="0" err="1" smtClean="0">
                <a:sym typeface="Symbol"/>
              </a:rPr>
              <a:t>aMa</a:t>
            </a:r>
            <a:r>
              <a:rPr lang="en-US" sz="1800" dirty="0" smtClean="0">
                <a:sym typeface="Symbol"/>
              </a:rPr>
              <a:t> | </a:t>
            </a:r>
            <a:r>
              <a:rPr lang="en-US" sz="1800" i="1" dirty="0" smtClean="0">
                <a:sym typeface="Symbol"/>
              </a:rPr>
              <a:t>z</a:t>
            </a:r>
            <a:r>
              <a:rPr lang="en-US" sz="1800" dirty="0" smtClean="0">
                <a:sym typeface="Symbol"/>
              </a:rPr>
              <a:t>, </a:t>
            </a:r>
            <a:r>
              <a:rPr lang="en-US" sz="1800" i="1" dirty="0" smtClean="0">
                <a:sym typeface="Symbol"/>
              </a:rPr>
              <a:t>N</a:t>
            </a:r>
            <a:r>
              <a:rPr lang="en-US" sz="1800" dirty="0" smtClean="0">
                <a:sym typeface="Symbol"/>
              </a:rPr>
              <a:t>  </a:t>
            </a:r>
            <a:r>
              <a:rPr lang="en-US" sz="1800" i="1" dirty="0" err="1" smtClean="0">
                <a:sym typeface="Symbol"/>
              </a:rPr>
              <a:t>bNb</a:t>
            </a:r>
            <a:r>
              <a:rPr lang="en-US" sz="1800" dirty="0" smtClean="0">
                <a:sym typeface="Symbol"/>
              </a:rPr>
              <a:t> | </a:t>
            </a:r>
            <a:r>
              <a:rPr lang="en-US" sz="1800" i="1" dirty="0" smtClean="0">
                <a:sym typeface="Symbol"/>
              </a:rPr>
              <a:t>z</a:t>
            </a:r>
          </a:p>
          <a:p>
            <a:pPr marL="274320" lvl="1" indent="0">
              <a:spcBef>
                <a:spcPts val="2400"/>
              </a:spcBef>
              <a:buNone/>
            </a:pPr>
            <a:r>
              <a:rPr lang="en-US" sz="1800" i="1" dirty="0" smtClean="0">
                <a:sym typeface="Symbol"/>
              </a:rPr>
              <a:t>5.   </a:t>
            </a:r>
            <a:r>
              <a:rPr lang="en-US" sz="1800" dirty="0" smtClean="0">
                <a:sym typeface="Symbol"/>
              </a:rPr>
              <a:t>Let </a:t>
            </a:r>
            <a:r>
              <a:rPr lang="en-US" sz="1800" i="1" dirty="0" smtClean="0">
                <a:sym typeface="Symbol"/>
              </a:rPr>
              <a:t>G</a:t>
            </a:r>
            <a:r>
              <a:rPr lang="en-US" sz="1800" baseline="-25000" dirty="0" smtClean="0">
                <a:sym typeface="Symbol"/>
              </a:rPr>
              <a:t>1</a:t>
            </a:r>
            <a:r>
              <a:rPr lang="en-US" sz="1800" dirty="0" smtClean="0">
                <a:sym typeface="Symbol"/>
              </a:rPr>
              <a:t> and </a:t>
            </a:r>
            <a:r>
              <a:rPr lang="en-US" sz="1800" i="1" dirty="0" smtClean="0">
                <a:sym typeface="Symbol"/>
              </a:rPr>
              <a:t>G</a:t>
            </a:r>
            <a:r>
              <a:rPr lang="en-US" sz="1800" baseline="-25000" dirty="0" smtClean="0">
                <a:sym typeface="Symbol"/>
              </a:rPr>
              <a:t>2</a:t>
            </a:r>
            <a:r>
              <a:rPr lang="en-US" sz="1800" dirty="0" smtClean="0">
                <a:sym typeface="Symbol"/>
              </a:rPr>
              <a:t> be the following grammars. Show that </a:t>
            </a:r>
            <a:r>
              <a:rPr lang="en-US" sz="1800" i="1" dirty="0" smtClean="0">
                <a:sym typeface="Symbol"/>
              </a:rPr>
              <a:t>L</a:t>
            </a:r>
            <a:r>
              <a:rPr lang="en-US" sz="1800" dirty="0" smtClean="0">
                <a:sym typeface="Symbol"/>
              </a:rPr>
              <a:t>(</a:t>
            </a:r>
            <a:r>
              <a:rPr lang="en-US" sz="1800" i="1" dirty="0">
                <a:sym typeface="Symbol"/>
              </a:rPr>
              <a:t>G</a:t>
            </a:r>
            <a:r>
              <a:rPr lang="en-US" sz="1800" baseline="-25000" dirty="0">
                <a:sym typeface="Symbol"/>
              </a:rPr>
              <a:t>1</a:t>
            </a:r>
            <a:r>
              <a:rPr lang="en-US" sz="1800" dirty="0" smtClean="0">
                <a:sym typeface="Symbol"/>
              </a:rPr>
              <a:t>) = </a:t>
            </a:r>
            <a:r>
              <a:rPr lang="en-US" sz="1800" i="1" dirty="0" smtClean="0">
                <a:sym typeface="Symbol"/>
              </a:rPr>
              <a:t>L</a:t>
            </a:r>
            <a:r>
              <a:rPr lang="en-US" sz="1800" dirty="0" smtClean="0">
                <a:sym typeface="Symbol"/>
              </a:rPr>
              <a:t>(</a:t>
            </a:r>
            <a:r>
              <a:rPr lang="en-US" sz="1800" i="1" dirty="0">
                <a:sym typeface="Symbol"/>
              </a:rPr>
              <a:t>G</a:t>
            </a:r>
            <a:r>
              <a:rPr lang="en-US" sz="1800" baseline="-25000" dirty="0">
                <a:sym typeface="Symbol"/>
              </a:rPr>
              <a:t>2</a:t>
            </a:r>
            <a:r>
              <a:rPr lang="en-US" sz="1800" dirty="0" smtClean="0">
                <a:sym typeface="Symbol"/>
              </a:rPr>
              <a:t>)</a:t>
            </a:r>
            <a:endParaRPr lang="en-US" sz="1800" i="1" dirty="0">
              <a:sym typeface="Symbol"/>
            </a:endParaRPr>
          </a:p>
          <a:p>
            <a:pPr marL="274320" lvl="1" indent="0">
              <a:spcBef>
                <a:spcPts val="0"/>
              </a:spcBef>
              <a:buNone/>
            </a:pPr>
            <a:r>
              <a:rPr lang="en-US" sz="1800" i="1" dirty="0" smtClean="0">
                <a:sym typeface="Symbol"/>
              </a:rPr>
              <a:t>        </a:t>
            </a:r>
          </a:p>
          <a:p>
            <a:pPr marL="274320" lvl="1" indent="0">
              <a:spcBef>
                <a:spcPts val="0"/>
              </a:spcBef>
              <a:buNone/>
            </a:pPr>
            <a:r>
              <a:rPr lang="en-US" sz="1800" i="1" dirty="0">
                <a:sym typeface="Symbol"/>
              </a:rPr>
              <a:t> </a:t>
            </a:r>
            <a:r>
              <a:rPr lang="en-US" sz="1800" i="1" dirty="0" smtClean="0">
                <a:sym typeface="Symbol"/>
              </a:rPr>
              <a:t>                   G</a:t>
            </a:r>
            <a:r>
              <a:rPr lang="en-US" sz="1800" baseline="-25000" dirty="0" smtClean="0">
                <a:sym typeface="Symbol"/>
              </a:rPr>
              <a:t>1</a:t>
            </a:r>
            <a:r>
              <a:rPr lang="en-US" sz="1800" dirty="0" smtClean="0">
                <a:sym typeface="Symbol"/>
              </a:rPr>
              <a:t>:  </a:t>
            </a:r>
            <a:r>
              <a:rPr lang="en-US" sz="1800" i="1" dirty="0" smtClean="0">
                <a:sym typeface="Symbol"/>
              </a:rPr>
              <a:t>S</a:t>
            </a:r>
            <a:r>
              <a:rPr lang="en-US" sz="1800" dirty="0" smtClean="0">
                <a:sym typeface="Symbol"/>
              </a:rPr>
              <a:t> </a:t>
            </a:r>
            <a:r>
              <a:rPr lang="en-US" sz="1800" dirty="0">
                <a:sym typeface="Symbol"/>
              </a:rPr>
              <a:t> </a:t>
            </a:r>
            <a:r>
              <a:rPr lang="en-US" sz="1800" i="1" dirty="0" err="1" smtClean="0">
                <a:sym typeface="Symbol"/>
              </a:rPr>
              <a:t>aABb</a:t>
            </a:r>
            <a:r>
              <a:rPr lang="en-US" sz="1800" i="1" dirty="0" smtClean="0">
                <a:sym typeface="Symbol"/>
              </a:rPr>
              <a:t>                                       G</a:t>
            </a:r>
            <a:r>
              <a:rPr lang="en-US" sz="1800" baseline="-25000" dirty="0" smtClean="0">
                <a:sym typeface="Symbol"/>
              </a:rPr>
              <a:t>2</a:t>
            </a:r>
            <a:r>
              <a:rPr lang="en-US" sz="1800" dirty="0" smtClean="0">
                <a:sym typeface="Symbol"/>
              </a:rPr>
              <a:t>:  </a:t>
            </a:r>
            <a:r>
              <a:rPr lang="en-US" sz="1800" i="1" dirty="0" smtClean="0">
                <a:sym typeface="Symbol"/>
              </a:rPr>
              <a:t>S</a:t>
            </a:r>
            <a:r>
              <a:rPr lang="en-US" sz="1800" dirty="0" smtClean="0">
                <a:sym typeface="Symbol"/>
              </a:rPr>
              <a:t> </a:t>
            </a:r>
            <a:r>
              <a:rPr lang="en-US" sz="1800" dirty="0">
                <a:sym typeface="Symbol"/>
              </a:rPr>
              <a:t> </a:t>
            </a:r>
            <a:r>
              <a:rPr lang="en-US" sz="1800" i="1" dirty="0" smtClean="0">
                <a:sym typeface="Symbol"/>
              </a:rPr>
              <a:t>AABB</a:t>
            </a:r>
            <a:endParaRPr lang="en-US" sz="1800" dirty="0">
              <a:sym typeface="Symbol"/>
            </a:endParaRPr>
          </a:p>
          <a:p>
            <a:pPr marL="27432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i="1" dirty="0">
                <a:sym typeface="Symbol"/>
              </a:rPr>
              <a:t>            </a:t>
            </a:r>
            <a:r>
              <a:rPr lang="en-US" sz="1800" i="1" dirty="0" smtClean="0">
                <a:sym typeface="Symbol"/>
              </a:rPr>
              <a:t>               A </a:t>
            </a:r>
            <a:r>
              <a:rPr lang="en-US" sz="1800" dirty="0" smtClean="0">
                <a:sym typeface="Symbol"/>
              </a:rPr>
              <a:t> </a:t>
            </a:r>
            <a:r>
              <a:rPr lang="en-US" sz="1800" i="1" dirty="0" err="1">
                <a:sym typeface="Symbol"/>
              </a:rPr>
              <a:t>aA</a:t>
            </a:r>
            <a:r>
              <a:rPr lang="en-US" sz="1800" dirty="0">
                <a:sym typeface="Symbol"/>
              </a:rPr>
              <a:t>| </a:t>
            </a:r>
            <a:r>
              <a:rPr lang="en-US" sz="1800" i="1" dirty="0">
                <a:sym typeface="Symbol"/>
              </a:rPr>
              <a:t>a </a:t>
            </a:r>
            <a:r>
              <a:rPr lang="en-US" sz="1800" i="1" dirty="0" smtClean="0">
                <a:sym typeface="Symbol"/>
              </a:rPr>
              <a:t>                                           </a:t>
            </a:r>
            <a:r>
              <a:rPr lang="en-US" sz="1800" i="1" dirty="0" err="1" smtClean="0">
                <a:sym typeface="Symbol"/>
              </a:rPr>
              <a:t>A</a:t>
            </a:r>
            <a:r>
              <a:rPr lang="en-US" sz="1800" i="1" dirty="0" smtClean="0">
                <a:sym typeface="Symbol"/>
              </a:rPr>
              <a:t> </a:t>
            </a:r>
            <a:r>
              <a:rPr lang="en-US" sz="1800" dirty="0">
                <a:sym typeface="Symbol"/>
              </a:rPr>
              <a:t> </a:t>
            </a:r>
            <a:r>
              <a:rPr lang="en-US" sz="1800" i="1" dirty="0" smtClean="0">
                <a:sym typeface="Symbol"/>
              </a:rPr>
              <a:t>AA</a:t>
            </a:r>
            <a:r>
              <a:rPr lang="en-US" sz="1800" dirty="0">
                <a:sym typeface="Symbol"/>
              </a:rPr>
              <a:t>| </a:t>
            </a:r>
            <a:r>
              <a:rPr lang="en-US" sz="1800" i="1" dirty="0">
                <a:sym typeface="Symbol"/>
              </a:rPr>
              <a:t>a </a:t>
            </a:r>
          </a:p>
          <a:p>
            <a:pPr marL="274320" lvl="1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i="1" dirty="0">
                <a:sym typeface="Symbol"/>
              </a:rPr>
              <a:t>              </a:t>
            </a:r>
            <a:r>
              <a:rPr lang="en-US" sz="1800" i="1" dirty="0" smtClean="0">
                <a:sym typeface="Symbol"/>
              </a:rPr>
              <a:t>             B </a:t>
            </a:r>
            <a:r>
              <a:rPr lang="en-US" sz="1800" dirty="0">
                <a:sym typeface="Symbol"/>
              </a:rPr>
              <a:t> </a:t>
            </a:r>
            <a:r>
              <a:rPr lang="en-US" sz="1800" i="1" dirty="0" err="1">
                <a:sym typeface="Symbol"/>
              </a:rPr>
              <a:t>bB</a:t>
            </a:r>
            <a:r>
              <a:rPr lang="en-US" sz="1800" dirty="0">
                <a:sym typeface="Symbol"/>
              </a:rPr>
              <a:t>| </a:t>
            </a:r>
            <a:r>
              <a:rPr lang="en-US" sz="1800" i="1" dirty="0" smtClean="0">
                <a:sym typeface="Symbol"/>
              </a:rPr>
              <a:t>b</a:t>
            </a:r>
            <a:r>
              <a:rPr lang="en-US" sz="1800" i="1" dirty="0">
                <a:sym typeface="Symbol"/>
              </a:rPr>
              <a:t> </a:t>
            </a:r>
            <a:r>
              <a:rPr lang="en-US" sz="1800" i="1" dirty="0" smtClean="0">
                <a:sym typeface="Symbol"/>
              </a:rPr>
              <a:t>                                            </a:t>
            </a:r>
            <a:r>
              <a:rPr lang="en-US" sz="1800" i="1" dirty="0" err="1" smtClean="0">
                <a:sym typeface="Symbol"/>
              </a:rPr>
              <a:t>B</a:t>
            </a:r>
            <a:r>
              <a:rPr lang="en-US" sz="1800" i="1" dirty="0" smtClean="0">
                <a:sym typeface="Symbol"/>
              </a:rPr>
              <a:t> </a:t>
            </a:r>
            <a:r>
              <a:rPr lang="en-US" sz="1800" dirty="0">
                <a:sym typeface="Symbol"/>
              </a:rPr>
              <a:t> </a:t>
            </a:r>
            <a:r>
              <a:rPr lang="en-US" sz="1800" i="1" dirty="0" smtClean="0">
                <a:sym typeface="Symbol"/>
              </a:rPr>
              <a:t>BB</a:t>
            </a:r>
            <a:r>
              <a:rPr lang="en-US" sz="1800" dirty="0">
                <a:sym typeface="Symbol"/>
              </a:rPr>
              <a:t>| </a:t>
            </a:r>
            <a:r>
              <a:rPr lang="en-US" sz="1800" i="1" dirty="0" smtClean="0">
                <a:sym typeface="Symbol"/>
              </a:rPr>
              <a:t>b</a:t>
            </a:r>
            <a:endParaRPr lang="en-US" sz="1800" dirty="0">
              <a:sym typeface="Symbo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351" y="454815"/>
            <a:ext cx="4966641" cy="892290"/>
          </a:xfrm>
        </p:spPr>
        <p:txBody>
          <a:bodyPr>
            <a:normAutofit/>
          </a:bodyPr>
          <a:lstStyle/>
          <a:p>
            <a:r>
              <a:rPr lang="en-US" dirty="0" smtClean="0"/>
              <a:t>PDA –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9" y="1534873"/>
            <a:ext cx="10330544" cy="4212775"/>
          </a:xfrm>
        </p:spPr>
        <p:txBody>
          <a:bodyPr>
            <a:normAutofit/>
          </a:bodyPr>
          <a:lstStyle/>
          <a:p>
            <a:pPr marL="617220" lvl="1" indent="-342900">
              <a:spcBef>
                <a:spcPts val="1800"/>
              </a:spcBef>
              <a:buFont typeface="+mj-lt"/>
              <a:buAutoNum type="arabicPeriod"/>
            </a:pPr>
            <a:r>
              <a:rPr lang="en-US" sz="1800" dirty="0" smtClean="0"/>
              <a:t>Let </a:t>
            </a:r>
            <a:r>
              <a:rPr lang="en-US" sz="1800" i="1" dirty="0"/>
              <a:t>C</a:t>
            </a:r>
            <a:r>
              <a:rPr lang="en-US" sz="1800" dirty="0" smtClean="0"/>
              <a:t> be the CFL { a</a:t>
            </a:r>
            <a:r>
              <a:rPr lang="en-US" sz="1800" baseline="30000" dirty="0" smtClean="0"/>
              <a:t>2</a:t>
            </a:r>
            <a:r>
              <a:rPr lang="en-US" sz="1800" i="1" baseline="30000" dirty="0" smtClean="0"/>
              <a:t>i</a:t>
            </a:r>
            <a:r>
              <a:rPr lang="en-US" sz="1800" dirty="0" smtClean="0"/>
              <a:t>b</a:t>
            </a:r>
            <a:r>
              <a:rPr lang="en-US" sz="1800" i="1" baseline="30000" dirty="0"/>
              <a:t>i</a:t>
            </a:r>
            <a:r>
              <a:rPr lang="en-US" sz="1800" baseline="30000" dirty="0" smtClean="0"/>
              <a:t>+</a:t>
            </a:r>
            <a:r>
              <a:rPr lang="en-US" sz="1800" i="1" baseline="30000" dirty="0" smtClean="0"/>
              <a:t>j</a:t>
            </a:r>
            <a:r>
              <a:rPr lang="en-US" sz="1800" dirty="0" smtClean="0"/>
              <a:t> | 0 </a:t>
            </a:r>
            <a:r>
              <a:rPr lang="en-US" sz="1800" dirty="0" smtClean="0">
                <a:sym typeface="Symbol"/>
              </a:rPr>
              <a:t></a:t>
            </a:r>
            <a:r>
              <a:rPr lang="en-US" sz="1800" i="1" dirty="0"/>
              <a:t> </a:t>
            </a:r>
            <a:r>
              <a:rPr lang="en-US" sz="1800" i="1" dirty="0" smtClean="0"/>
              <a:t>j</a:t>
            </a:r>
            <a:r>
              <a:rPr lang="en-US" sz="1800" dirty="0" smtClean="0"/>
              <a:t> </a:t>
            </a:r>
            <a:r>
              <a:rPr lang="en-US" sz="1800" dirty="0" smtClean="0">
                <a:sym typeface="Symbol"/>
              </a:rPr>
              <a:t></a:t>
            </a:r>
            <a:r>
              <a:rPr lang="en-US" sz="1800" dirty="0" smtClean="0"/>
              <a:t> </a:t>
            </a:r>
            <a:r>
              <a:rPr lang="en-US" sz="1800" i="1" dirty="0" err="1" smtClean="0"/>
              <a:t>i</a:t>
            </a:r>
            <a:r>
              <a:rPr lang="en-US" sz="1800" dirty="0" smtClean="0"/>
              <a:t> </a:t>
            </a:r>
            <a:r>
              <a:rPr lang="en-US" sz="1800" dirty="0" smtClean="0">
                <a:sym typeface="Symbol"/>
              </a:rPr>
              <a:t>}. Give the </a:t>
            </a:r>
            <a:r>
              <a:rPr lang="en-US" sz="1800" b="1" dirty="0" smtClean="0">
                <a:sym typeface="Symbol"/>
              </a:rPr>
              <a:t>state diagram </a:t>
            </a:r>
            <a:r>
              <a:rPr lang="en-US" sz="1800" dirty="0" smtClean="0">
                <a:sym typeface="Symbol"/>
              </a:rPr>
              <a:t>of a PDA </a:t>
            </a:r>
            <a:r>
              <a:rPr lang="en-US" sz="1800" i="1" dirty="0" smtClean="0">
                <a:sym typeface="Symbol"/>
              </a:rPr>
              <a:t>M</a:t>
            </a:r>
            <a:r>
              <a:rPr lang="en-US" sz="1800" dirty="0" smtClean="0">
                <a:sym typeface="Symbol"/>
              </a:rPr>
              <a:t> such that 	</a:t>
            </a:r>
            <a:r>
              <a:rPr lang="en-US" sz="1800" i="1" dirty="0" smtClean="0">
                <a:sym typeface="Symbol"/>
              </a:rPr>
              <a:t>L</a:t>
            </a:r>
            <a:r>
              <a:rPr lang="en-US" sz="1800" dirty="0" smtClean="0">
                <a:sym typeface="Symbol"/>
              </a:rPr>
              <a:t>(</a:t>
            </a:r>
            <a:r>
              <a:rPr lang="en-US" sz="1800" i="1" dirty="0" smtClean="0">
                <a:sym typeface="Symbol"/>
              </a:rPr>
              <a:t>M</a:t>
            </a:r>
            <a:r>
              <a:rPr lang="en-US" sz="1800" dirty="0" smtClean="0">
                <a:sym typeface="Symbol"/>
              </a:rPr>
              <a:t>) = </a:t>
            </a:r>
            <a:r>
              <a:rPr lang="en-US" sz="1800" i="1" dirty="0" smtClean="0">
                <a:sym typeface="Symbol"/>
              </a:rPr>
              <a:t>C</a:t>
            </a:r>
            <a:r>
              <a:rPr lang="en-US" sz="1800" dirty="0" smtClean="0"/>
              <a:t>.</a:t>
            </a:r>
            <a:endParaRPr lang="en-US" sz="1800" dirty="0" smtClean="0">
              <a:sym typeface="Symbol"/>
            </a:endParaRPr>
          </a:p>
          <a:p>
            <a:pPr marL="617220" lvl="1" indent="-342900">
              <a:spcBef>
                <a:spcPts val="2400"/>
              </a:spcBef>
              <a:buFont typeface="+mj-lt"/>
              <a:buAutoNum type="arabicPeriod"/>
            </a:pPr>
            <a:r>
              <a:rPr lang="en-US" sz="1800" dirty="0" smtClean="0">
                <a:sym typeface="Symbol"/>
              </a:rPr>
              <a:t>Show that the language </a:t>
            </a:r>
            <a:r>
              <a:rPr lang="en-US" sz="1800" i="1" dirty="0" smtClean="0">
                <a:sym typeface="Symbol"/>
              </a:rPr>
              <a:t>L</a:t>
            </a:r>
            <a:r>
              <a:rPr lang="en-US" sz="1800" baseline="-25000" dirty="0" smtClean="0">
                <a:sym typeface="Symbol"/>
              </a:rPr>
              <a:t>1</a:t>
            </a:r>
            <a:r>
              <a:rPr lang="en-US" sz="1800" dirty="0" smtClean="0">
                <a:sym typeface="Symbol"/>
              </a:rPr>
              <a:t> = { </a:t>
            </a:r>
            <a:r>
              <a:rPr lang="en-US" sz="1800" i="1" dirty="0" err="1" smtClean="0">
                <a:sym typeface="Symbol"/>
              </a:rPr>
              <a:t>a</a:t>
            </a:r>
            <a:r>
              <a:rPr lang="en-US" sz="1800" i="1" baseline="30000" dirty="0" err="1" smtClean="0">
                <a:sym typeface="Symbol"/>
              </a:rPr>
              <a:t>i</a:t>
            </a:r>
            <a:r>
              <a:rPr lang="en-US" sz="1800" i="1" dirty="0" err="1" smtClean="0">
                <a:sym typeface="Symbol"/>
              </a:rPr>
              <a:t>b</a:t>
            </a:r>
            <a:r>
              <a:rPr lang="en-US" sz="1800" i="1" baseline="30000" dirty="0" err="1" smtClean="0">
                <a:sym typeface="Symbol"/>
              </a:rPr>
              <a:t>i</a:t>
            </a:r>
            <a:r>
              <a:rPr lang="en-US" sz="1800" i="1" dirty="0" err="1" smtClean="0">
                <a:sym typeface="Symbol"/>
              </a:rPr>
              <a:t>c</a:t>
            </a:r>
            <a:r>
              <a:rPr lang="en-US" sz="1800" i="1" baseline="30000" dirty="0" err="1" smtClean="0">
                <a:sym typeface="Symbol"/>
              </a:rPr>
              <a:t>j</a:t>
            </a:r>
            <a:r>
              <a:rPr lang="en-US" sz="1800" i="1" dirty="0" err="1">
                <a:sym typeface="Symbol"/>
              </a:rPr>
              <a:t>d</a:t>
            </a:r>
            <a:r>
              <a:rPr lang="en-US" sz="1800" i="1" baseline="30000" dirty="0" err="1" smtClean="0">
                <a:sym typeface="Symbol"/>
              </a:rPr>
              <a:t>j</a:t>
            </a:r>
            <a:r>
              <a:rPr lang="en-US" sz="1800" i="1" baseline="30000" dirty="0" smtClean="0">
                <a:sym typeface="Symbol"/>
              </a:rPr>
              <a:t> </a:t>
            </a:r>
            <a:r>
              <a:rPr lang="en-US" sz="1800" dirty="0" smtClean="0">
                <a:sym typeface="Symbol"/>
              </a:rPr>
              <a:t>| </a:t>
            </a:r>
            <a:r>
              <a:rPr lang="en-US" sz="1800" i="1" dirty="0" err="1" smtClean="0">
                <a:sym typeface="Symbol"/>
              </a:rPr>
              <a:t>i</a:t>
            </a:r>
            <a:r>
              <a:rPr lang="en-US" sz="1800" i="1" dirty="0" smtClean="0">
                <a:sym typeface="Symbol"/>
              </a:rPr>
              <a:t>, j </a:t>
            </a:r>
            <a:r>
              <a:rPr lang="en-US" sz="1800" dirty="0" smtClean="0">
                <a:sym typeface="Symbol"/>
              </a:rPr>
              <a:t> </a:t>
            </a:r>
            <a:r>
              <a:rPr lang="en-US" sz="1800" dirty="0">
                <a:sym typeface="Symbol"/>
              </a:rPr>
              <a:t> 0 } </a:t>
            </a:r>
            <a:r>
              <a:rPr lang="en-US" sz="1800" dirty="0" smtClean="0">
                <a:sym typeface="Symbol"/>
              </a:rPr>
              <a:t>is context free by constructing the 	</a:t>
            </a:r>
            <a:r>
              <a:rPr lang="en-US" sz="1800" b="1" dirty="0" smtClean="0">
                <a:sym typeface="Symbol"/>
              </a:rPr>
              <a:t>state diagram </a:t>
            </a:r>
            <a:r>
              <a:rPr lang="en-US" sz="1800" dirty="0" smtClean="0">
                <a:sym typeface="Symbol"/>
              </a:rPr>
              <a:t>of a PDA </a:t>
            </a:r>
            <a:r>
              <a:rPr lang="en-US" sz="1800" i="1" dirty="0" smtClean="0">
                <a:sym typeface="Symbol"/>
              </a:rPr>
              <a:t>M</a:t>
            </a:r>
            <a:r>
              <a:rPr lang="en-US" sz="1800" dirty="0" smtClean="0">
                <a:sym typeface="Symbol"/>
              </a:rPr>
              <a:t> such that </a:t>
            </a:r>
            <a:r>
              <a:rPr lang="en-US" sz="1800" i="1" dirty="0" smtClean="0">
                <a:sym typeface="Symbol"/>
              </a:rPr>
              <a:t>L</a:t>
            </a:r>
            <a:r>
              <a:rPr lang="en-US" sz="1800" dirty="0" smtClean="0">
                <a:sym typeface="Symbol"/>
              </a:rPr>
              <a:t>(</a:t>
            </a:r>
            <a:r>
              <a:rPr lang="en-US" sz="1800" i="1" dirty="0" smtClean="0">
                <a:sym typeface="Symbol"/>
              </a:rPr>
              <a:t>M</a:t>
            </a:r>
            <a:r>
              <a:rPr lang="en-US" sz="1800" dirty="0" smtClean="0">
                <a:sym typeface="Symbol"/>
              </a:rPr>
              <a:t>) = </a:t>
            </a:r>
            <a:r>
              <a:rPr lang="en-US" sz="1800" i="1" dirty="0" smtClean="0">
                <a:sym typeface="Symbol"/>
              </a:rPr>
              <a:t>L</a:t>
            </a:r>
            <a:r>
              <a:rPr lang="en-US" sz="1800" baseline="-25000" dirty="0" smtClean="0">
                <a:sym typeface="Symbol"/>
              </a:rPr>
              <a:t>1</a:t>
            </a:r>
            <a:r>
              <a:rPr lang="en-US" sz="1800" dirty="0">
                <a:sym typeface="Symbol"/>
              </a:rPr>
              <a:t>.</a:t>
            </a:r>
            <a:endParaRPr lang="en-US" sz="1800" dirty="0" smtClean="0">
              <a:sym typeface="Symbol"/>
            </a:endParaRPr>
          </a:p>
          <a:p>
            <a:pPr marL="617220" lvl="1" indent="-342900">
              <a:spcBef>
                <a:spcPts val="2400"/>
              </a:spcBef>
              <a:buFont typeface="+mj-lt"/>
              <a:buAutoNum type="arabicPeriod"/>
            </a:pPr>
            <a:r>
              <a:rPr lang="en-US" sz="1800" dirty="0" smtClean="0">
                <a:sym typeface="Symbol"/>
              </a:rPr>
              <a:t>Show that the language </a:t>
            </a:r>
            <a:r>
              <a:rPr lang="en-US" sz="1800" i="1" dirty="0" smtClean="0">
                <a:sym typeface="Symbol"/>
              </a:rPr>
              <a:t>L</a:t>
            </a:r>
            <a:r>
              <a:rPr lang="en-US" sz="1800" baseline="-25000" dirty="0" smtClean="0">
                <a:sym typeface="Symbol"/>
              </a:rPr>
              <a:t>2</a:t>
            </a:r>
            <a:r>
              <a:rPr lang="en-US" sz="1800" dirty="0" smtClean="0">
                <a:sym typeface="Symbol"/>
              </a:rPr>
              <a:t> </a:t>
            </a:r>
            <a:r>
              <a:rPr lang="en-US" sz="1800" dirty="0">
                <a:sym typeface="Symbol"/>
              </a:rPr>
              <a:t>= { </a:t>
            </a:r>
            <a:r>
              <a:rPr lang="en-US" sz="1800" i="1" dirty="0" err="1" smtClean="0">
                <a:sym typeface="Symbol"/>
              </a:rPr>
              <a:t>a</a:t>
            </a:r>
            <a:r>
              <a:rPr lang="en-US" sz="1800" i="1" baseline="30000" dirty="0" err="1" smtClean="0">
                <a:sym typeface="Symbol"/>
              </a:rPr>
              <a:t>j</a:t>
            </a:r>
            <a:r>
              <a:rPr lang="en-US" sz="1800" i="1" dirty="0" err="1" smtClean="0">
                <a:sym typeface="Symbol"/>
              </a:rPr>
              <a:t>b</a:t>
            </a:r>
            <a:r>
              <a:rPr lang="en-US" sz="1800" i="1" baseline="30000" dirty="0" err="1" smtClean="0">
                <a:sym typeface="Symbol"/>
              </a:rPr>
              <a:t>i</a:t>
            </a:r>
            <a:r>
              <a:rPr lang="en-US" sz="1800" i="1" dirty="0" err="1" smtClean="0">
                <a:sym typeface="Symbol"/>
              </a:rPr>
              <a:t>c</a:t>
            </a:r>
            <a:r>
              <a:rPr lang="en-US" sz="1800" i="1" baseline="30000" dirty="0" err="1" smtClean="0">
                <a:sym typeface="Symbol"/>
              </a:rPr>
              <a:t>i</a:t>
            </a:r>
            <a:r>
              <a:rPr lang="en-US" sz="1800" i="1" dirty="0" err="1" smtClean="0">
                <a:sym typeface="Symbol"/>
              </a:rPr>
              <a:t>d</a:t>
            </a:r>
            <a:r>
              <a:rPr lang="en-US" sz="1800" i="1" baseline="30000" dirty="0" err="1">
                <a:sym typeface="Symbol"/>
              </a:rPr>
              <a:t>k</a:t>
            </a:r>
            <a:r>
              <a:rPr lang="en-US" sz="1800" i="1" baseline="30000" dirty="0" smtClean="0">
                <a:sym typeface="Symbol"/>
              </a:rPr>
              <a:t> </a:t>
            </a:r>
            <a:r>
              <a:rPr lang="en-US" sz="1800" dirty="0">
                <a:sym typeface="Symbol"/>
              </a:rPr>
              <a:t>| </a:t>
            </a:r>
            <a:r>
              <a:rPr lang="en-US" sz="1800" i="1" dirty="0" err="1">
                <a:sym typeface="Symbol"/>
              </a:rPr>
              <a:t>i</a:t>
            </a:r>
            <a:r>
              <a:rPr lang="en-US" sz="1800" i="1" dirty="0">
                <a:sym typeface="Symbol"/>
              </a:rPr>
              <a:t>, </a:t>
            </a:r>
            <a:r>
              <a:rPr lang="en-US" sz="1800" i="1" dirty="0" smtClean="0">
                <a:sym typeface="Symbol"/>
              </a:rPr>
              <a:t>j, k</a:t>
            </a:r>
            <a:r>
              <a:rPr lang="en-US" sz="1800" dirty="0" smtClean="0">
                <a:sym typeface="Symbol"/>
              </a:rPr>
              <a:t> </a:t>
            </a:r>
            <a:r>
              <a:rPr lang="en-US" sz="1800" dirty="0">
                <a:sym typeface="Symbol"/>
              </a:rPr>
              <a:t> 0 </a:t>
            </a:r>
            <a:r>
              <a:rPr lang="en-US" sz="1800" dirty="0" smtClean="0">
                <a:sym typeface="Symbol"/>
              </a:rPr>
              <a:t>} </a:t>
            </a:r>
            <a:r>
              <a:rPr lang="en-US" sz="1800" dirty="0">
                <a:sym typeface="Symbol"/>
              </a:rPr>
              <a:t>is context free by constructing the 	</a:t>
            </a:r>
            <a:r>
              <a:rPr lang="en-US" sz="1800" b="1" dirty="0">
                <a:sym typeface="Symbol"/>
              </a:rPr>
              <a:t>state diagram </a:t>
            </a:r>
            <a:r>
              <a:rPr lang="en-US" sz="1800" dirty="0">
                <a:sym typeface="Symbol"/>
              </a:rPr>
              <a:t>of a PDA </a:t>
            </a:r>
            <a:r>
              <a:rPr lang="en-US" sz="1800" i="1" dirty="0">
                <a:sym typeface="Symbol"/>
              </a:rPr>
              <a:t>M</a:t>
            </a:r>
            <a:r>
              <a:rPr lang="en-US" sz="1800" dirty="0">
                <a:sym typeface="Symbol"/>
              </a:rPr>
              <a:t> such that </a:t>
            </a:r>
            <a:r>
              <a:rPr lang="en-US" sz="1800" i="1" dirty="0">
                <a:sym typeface="Symbol"/>
              </a:rPr>
              <a:t>L</a:t>
            </a:r>
            <a:r>
              <a:rPr lang="en-US" sz="1800" dirty="0">
                <a:sym typeface="Symbol"/>
              </a:rPr>
              <a:t>(</a:t>
            </a:r>
            <a:r>
              <a:rPr lang="en-US" sz="1800" i="1" dirty="0">
                <a:sym typeface="Symbol"/>
              </a:rPr>
              <a:t>M</a:t>
            </a:r>
            <a:r>
              <a:rPr lang="en-US" sz="1800" dirty="0">
                <a:sym typeface="Symbol"/>
              </a:rPr>
              <a:t>) = </a:t>
            </a:r>
            <a:r>
              <a:rPr lang="en-US" sz="1800" i="1" dirty="0" smtClean="0">
                <a:sym typeface="Symbol"/>
              </a:rPr>
              <a:t>L</a:t>
            </a:r>
            <a:r>
              <a:rPr lang="en-US" sz="1800" baseline="-25000" dirty="0" smtClean="0">
                <a:sym typeface="Symbol"/>
              </a:rPr>
              <a:t>2</a:t>
            </a:r>
            <a:r>
              <a:rPr lang="en-US" sz="1800" dirty="0" smtClean="0">
                <a:sym typeface="Symbol"/>
              </a:rPr>
              <a:t>.</a:t>
            </a:r>
          </a:p>
          <a:p>
            <a:pPr marL="617220" lvl="1" indent="-342900">
              <a:spcBef>
                <a:spcPts val="2400"/>
              </a:spcBef>
              <a:buFont typeface="+mj-lt"/>
              <a:buAutoNum type="arabicPeriod"/>
            </a:pPr>
            <a:r>
              <a:rPr lang="en-US" sz="1800" dirty="0" smtClean="0">
                <a:sym typeface="Symbol"/>
              </a:rPr>
              <a:t>Construct PDAs that accept each of the following context free languages:</a:t>
            </a:r>
          </a:p>
          <a:p>
            <a:pPr marL="891540" lvl="2" indent="-342900">
              <a:spcBef>
                <a:spcPts val="2400"/>
              </a:spcBef>
              <a:buFont typeface="+mj-lt"/>
              <a:buAutoNum type="alphaLcPeriod"/>
            </a:pPr>
            <a:r>
              <a:rPr lang="en-US" sz="1600" i="1" dirty="0" smtClean="0">
                <a:sym typeface="Symbol"/>
              </a:rPr>
              <a:t>L </a:t>
            </a:r>
            <a:r>
              <a:rPr lang="en-US" sz="1600" dirty="0" smtClean="0">
                <a:sym typeface="Symbol"/>
              </a:rPr>
              <a:t>= { a</a:t>
            </a:r>
            <a:r>
              <a:rPr lang="en-US" sz="1600" baseline="30000" dirty="0" smtClean="0">
                <a:sym typeface="Symbol"/>
              </a:rPr>
              <a:t>2</a:t>
            </a:r>
            <a:r>
              <a:rPr lang="en-US" sz="1600" i="1" baseline="30000" dirty="0" smtClean="0">
                <a:sym typeface="Symbol"/>
              </a:rPr>
              <a:t>i</a:t>
            </a:r>
            <a:r>
              <a:rPr lang="en-US" sz="1600" dirty="0" smtClean="0">
                <a:sym typeface="Symbol"/>
              </a:rPr>
              <a:t>b</a:t>
            </a:r>
            <a:r>
              <a:rPr lang="en-US" sz="1600" baseline="30000" dirty="0" smtClean="0">
                <a:sym typeface="Symbol"/>
              </a:rPr>
              <a:t>3</a:t>
            </a:r>
            <a:r>
              <a:rPr lang="en-US" sz="1600" i="1" baseline="30000" dirty="0" smtClean="0">
                <a:sym typeface="Symbol"/>
              </a:rPr>
              <a:t>i</a:t>
            </a:r>
            <a:r>
              <a:rPr lang="en-US" sz="1600" baseline="30000" dirty="0" smtClean="0">
                <a:sym typeface="Symbol"/>
              </a:rPr>
              <a:t> </a:t>
            </a:r>
            <a:r>
              <a:rPr lang="en-US" sz="1600" dirty="0">
                <a:sym typeface="Symbol"/>
              </a:rPr>
              <a:t>| </a:t>
            </a:r>
            <a:r>
              <a:rPr lang="en-US" sz="1600" i="1" dirty="0" err="1" smtClean="0">
                <a:sym typeface="Symbol"/>
              </a:rPr>
              <a:t>i</a:t>
            </a:r>
            <a:r>
              <a:rPr lang="en-US" sz="1600" i="1" dirty="0" smtClean="0">
                <a:sym typeface="Symbol"/>
              </a:rPr>
              <a:t> </a:t>
            </a:r>
            <a:r>
              <a:rPr lang="en-US" sz="1600" dirty="0" smtClean="0">
                <a:sym typeface="Symbol"/>
              </a:rPr>
              <a:t> </a:t>
            </a:r>
            <a:r>
              <a:rPr lang="en-US" sz="1600" dirty="0">
                <a:sym typeface="Symbol"/>
              </a:rPr>
              <a:t>0 </a:t>
            </a:r>
            <a:r>
              <a:rPr lang="en-US" sz="1600" dirty="0" smtClean="0">
                <a:sym typeface="Symbol"/>
              </a:rPr>
              <a:t>}.</a:t>
            </a:r>
          </a:p>
          <a:p>
            <a:pPr marL="891540" lvl="2" indent="-342900">
              <a:spcBef>
                <a:spcPts val="2400"/>
              </a:spcBef>
              <a:buFont typeface="+mj-lt"/>
              <a:buAutoNum type="alphaLcPeriod"/>
            </a:pPr>
            <a:r>
              <a:rPr lang="en-US" sz="1600" i="1" dirty="0" smtClean="0">
                <a:sym typeface="Symbol"/>
              </a:rPr>
              <a:t>L</a:t>
            </a:r>
            <a:r>
              <a:rPr lang="en-US" sz="1600" dirty="0" smtClean="0">
                <a:sym typeface="Symbol"/>
              </a:rPr>
              <a:t> = { </a:t>
            </a:r>
            <a:r>
              <a:rPr lang="en-US" sz="1600" i="1" dirty="0" smtClean="0">
                <a:sym typeface="Symbol"/>
              </a:rPr>
              <a:t>w</a:t>
            </a:r>
            <a:r>
              <a:rPr lang="en-US" sz="1600" dirty="0" smtClean="0">
                <a:sym typeface="Symbol"/>
              </a:rPr>
              <a:t> | </a:t>
            </a:r>
            <a:r>
              <a:rPr lang="en-US" sz="1600" i="1" dirty="0" smtClean="0">
                <a:sym typeface="Symbol"/>
              </a:rPr>
              <a:t>w</a:t>
            </a:r>
            <a:r>
              <a:rPr lang="en-US" sz="1600" dirty="0" smtClean="0">
                <a:sym typeface="Symbol"/>
              </a:rPr>
              <a:t>   {</a:t>
            </a:r>
            <a:r>
              <a:rPr lang="en-US" sz="1600" i="1" dirty="0" smtClean="0">
                <a:sym typeface="Symbol"/>
              </a:rPr>
              <a:t>a</a:t>
            </a:r>
            <a:r>
              <a:rPr lang="en-US" sz="1600" dirty="0" smtClean="0">
                <a:sym typeface="Symbol"/>
              </a:rPr>
              <a:t>, </a:t>
            </a:r>
            <a:r>
              <a:rPr lang="en-US" sz="1600" i="1" dirty="0" smtClean="0">
                <a:sym typeface="Symbol"/>
              </a:rPr>
              <a:t>b</a:t>
            </a:r>
            <a:r>
              <a:rPr lang="en-US" sz="1600" dirty="0" smtClean="0">
                <a:sym typeface="Symbol"/>
              </a:rPr>
              <a:t>}* and </a:t>
            </a:r>
            <a:r>
              <a:rPr lang="en-US" sz="1600" i="1" dirty="0" smtClean="0">
                <a:sym typeface="Symbol"/>
              </a:rPr>
              <a:t>w</a:t>
            </a:r>
            <a:r>
              <a:rPr lang="en-US" sz="1600" dirty="0" smtClean="0">
                <a:sym typeface="Symbol"/>
              </a:rPr>
              <a:t> has </a:t>
            </a:r>
            <a:r>
              <a:rPr lang="en-US" sz="1600" u="sng" dirty="0" smtClean="0">
                <a:sym typeface="Symbol"/>
              </a:rPr>
              <a:t>twice</a:t>
            </a:r>
            <a:r>
              <a:rPr lang="en-US" sz="1600" dirty="0" smtClean="0">
                <a:sym typeface="Symbol"/>
              </a:rPr>
              <a:t> as many </a:t>
            </a:r>
            <a:r>
              <a:rPr lang="en-US" sz="1600" i="1" dirty="0" smtClean="0">
                <a:sym typeface="Symbol"/>
              </a:rPr>
              <a:t>a</a:t>
            </a:r>
            <a:r>
              <a:rPr lang="en-US" sz="1600" dirty="0" smtClean="0">
                <a:sym typeface="Symbol"/>
              </a:rPr>
              <a:t>’s as </a:t>
            </a:r>
            <a:r>
              <a:rPr lang="en-US" sz="1600" i="1" dirty="0" smtClean="0">
                <a:sym typeface="Symbol"/>
              </a:rPr>
              <a:t>b</a:t>
            </a:r>
            <a:r>
              <a:rPr lang="en-US" sz="1600" dirty="0" smtClean="0">
                <a:sym typeface="Symbol"/>
              </a:rPr>
              <a:t>’s 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9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7A2DBD8-E453-493A-8489-7F6425907A23}" type="slidenum">
              <a:rPr lang="en-US" altLang="en-US" sz="1400">
                <a:latin typeface="Arial" panose="020B0604020202020204" pitchFamily="34" charset="0"/>
              </a:rPr>
              <a:pPr/>
              <a:t>28</a:t>
            </a:fld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380964" y="540176"/>
            <a:ext cx="5331036" cy="770224"/>
          </a:xfrm>
        </p:spPr>
        <p:txBody>
          <a:bodyPr>
            <a:noAutofit/>
          </a:bodyPr>
          <a:lstStyle/>
          <a:p>
            <a:r>
              <a:rPr lang="en-US" altLang="en-US" sz="4400" dirty="0" smtClean="0">
                <a:solidFill>
                  <a:schemeClr val="tx1"/>
                </a:solidFill>
              </a:rPr>
              <a:t>Regular </a:t>
            </a:r>
            <a:r>
              <a:rPr lang="en-US" altLang="en-US" sz="4400" dirty="0">
                <a:solidFill>
                  <a:schemeClr val="tx1"/>
                </a:solidFill>
              </a:rPr>
              <a:t>Grammars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1200" y="1648800"/>
            <a:ext cx="9813600" cy="4413600"/>
          </a:xfrm>
        </p:spPr>
        <p:txBody>
          <a:bodyPr>
            <a:normAutofit/>
          </a:bodyPr>
          <a:lstStyle/>
          <a:p>
            <a:pPr marL="284163" indent="-284163">
              <a:lnSpc>
                <a:spcPct val="114000"/>
              </a:lnSpc>
            </a:pPr>
            <a:r>
              <a:rPr lang="en-US" altLang="en-US" sz="2400" dirty="0"/>
              <a:t>A </a:t>
            </a:r>
            <a:r>
              <a:rPr lang="en-US" altLang="en-US" sz="2400" u="sng" dirty="0" smtClean="0">
                <a:sym typeface="Symbol" panose="05050102010706020507" pitchFamily="18" charset="2"/>
              </a:rPr>
              <a:t>regular </a:t>
            </a:r>
            <a:r>
              <a:rPr lang="en-US" altLang="en-US" sz="2400" u="sng" dirty="0">
                <a:sym typeface="Symbol" panose="05050102010706020507" pitchFamily="18" charset="2"/>
              </a:rPr>
              <a:t>grammar</a:t>
            </a:r>
            <a:r>
              <a:rPr lang="en-US" altLang="en-US" sz="2400" dirty="0">
                <a:sym typeface="Symbol" panose="05050102010706020507" pitchFamily="18" charset="2"/>
              </a:rPr>
              <a:t> is a grammar in which each rule </a:t>
            </a:r>
            <a:r>
              <a:rPr lang="en-US" altLang="en-US" sz="2400" dirty="0" smtClean="0">
                <a:sym typeface="Symbol" panose="05050102010706020507" pitchFamily="18" charset="2"/>
              </a:rPr>
              <a:t>has </a:t>
            </a:r>
            <a:r>
              <a:rPr lang="en-US" altLang="en-US" sz="2400" dirty="0">
                <a:sym typeface="Symbol" panose="05050102010706020507" pitchFamily="18" charset="2"/>
              </a:rPr>
              <a:t>one </a:t>
            </a:r>
            <a:r>
              <a:rPr lang="en-US" altLang="en-US" sz="2400" dirty="0" smtClean="0">
                <a:sym typeface="Symbol" panose="05050102010706020507" pitchFamily="18" charset="2"/>
              </a:rPr>
              <a:t>	of </a:t>
            </a:r>
            <a:r>
              <a:rPr lang="en-US" altLang="en-US" sz="2400" dirty="0">
                <a:sym typeface="Symbol" panose="05050102010706020507" pitchFamily="18" charset="2"/>
              </a:rPr>
              <a:t>the </a:t>
            </a:r>
            <a:r>
              <a:rPr lang="en-US" altLang="en-US" sz="2400" dirty="0" smtClean="0">
                <a:sym typeface="Symbol" panose="05050102010706020507" pitchFamily="18" charset="2"/>
              </a:rPr>
              <a:t>following </a:t>
            </a:r>
            <a:r>
              <a:rPr lang="en-US" altLang="en-US" sz="2400" dirty="0">
                <a:sym typeface="Symbol" panose="05050102010706020507" pitchFamily="18" charset="2"/>
              </a:rPr>
              <a:t>forms, where 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, </a:t>
            </a:r>
            <a:r>
              <a:rPr lang="en-US" altLang="en-US" sz="2400" i="1" dirty="0">
                <a:sym typeface="Symbol" panose="05050102010706020507" pitchFamily="18" charset="2"/>
              </a:rPr>
              <a:t>B </a:t>
            </a:r>
            <a:r>
              <a:rPr lang="en-US" altLang="en-US" sz="2400" b="1" dirty="0">
                <a:sym typeface="Symbol" panose="05050102010706020507" pitchFamily="18" charset="2"/>
              </a:rPr>
              <a:t>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V</a:t>
            </a:r>
            <a:r>
              <a:rPr lang="en-US" altLang="en-US" sz="2400" dirty="0">
                <a:sym typeface="Symbol" panose="05050102010706020507" pitchFamily="18" charset="2"/>
              </a:rPr>
              <a:t> and </a:t>
            </a:r>
            <a:r>
              <a:rPr lang="en-US" altLang="en-US" sz="2400" i="1" dirty="0">
                <a:sym typeface="Symbol" panose="05050102010706020507" pitchFamily="18" charset="2"/>
              </a:rPr>
              <a:t>a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</a:t>
            </a:r>
            <a:r>
              <a:rPr lang="en-US" altLang="en-US" sz="2400" dirty="0">
                <a:sym typeface="Symbol" panose="05050102010706020507" pitchFamily="18" charset="2"/>
              </a:rPr>
              <a:t> </a:t>
            </a:r>
          </a:p>
          <a:p>
            <a:pPr marL="630238" lvl="1" indent="-230188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(</a:t>
            </a:r>
            <a:r>
              <a:rPr lang="en-US" altLang="en-US" sz="2000" dirty="0" err="1"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ym typeface="Symbol" panose="05050102010706020507" pitchFamily="18" charset="2"/>
              </a:rPr>
              <a:t>)   </a:t>
            </a:r>
            <a:r>
              <a:rPr lang="en-US" altLang="en-US" sz="2000" i="1" dirty="0">
                <a:sym typeface="Symbol" panose="05050102010706020507" pitchFamily="18" charset="2"/>
              </a:rPr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  </a:t>
            </a:r>
            <a:r>
              <a:rPr lang="en-US" altLang="en-US" sz="2000" i="1" dirty="0">
                <a:sym typeface="Symbol" panose="05050102010706020507" pitchFamily="18" charset="2"/>
              </a:rPr>
              <a:t>a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marL="630238" lvl="1" indent="-230188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(ii)  </a:t>
            </a:r>
            <a:r>
              <a:rPr lang="en-US" altLang="en-US" sz="2000" i="1" dirty="0">
                <a:sym typeface="Symbol" panose="05050102010706020507" pitchFamily="18" charset="2"/>
              </a:rPr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  </a:t>
            </a:r>
            <a:r>
              <a:rPr lang="en-US" altLang="en-US" sz="2000" i="1" dirty="0" err="1">
                <a:sym typeface="Symbol" panose="05050102010706020507" pitchFamily="18" charset="2"/>
              </a:rPr>
              <a:t>aB</a:t>
            </a:r>
            <a:endParaRPr lang="en-US" altLang="en-US" sz="2000" dirty="0">
              <a:sym typeface="Symbol" panose="05050102010706020507" pitchFamily="18" charset="2"/>
            </a:endParaRPr>
          </a:p>
          <a:p>
            <a:pPr marL="630238" lvl="1" indent="-230188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(iii) </a:t>
            </a:r>
            <a:r>
              <a:rPr lang="en-US" altLang="en-US" sz="2000" i="1" dirty="0">
                <a:sym typeface="Symbol" panose="05050102010706020507" pitchFamily="18" charset="2"/>
              </a:rPr>
              <a:t>A</a:t>
            </a:r>
            <a:r>
              <a:rPr lang="en-US" altLang="en-US" sz="2000" dirty="0">
                <a:sym typeface="Symbol" panose="05050102010706020507" pitchFamily="18" charset="2"/>
              </a:rPr>
              <a:t>  </a:t>
            </a:r>
            <a:r>
              <a:rPr lang="en-US" altLang="en-US" sz="2000" dirty="0" smtClean="0">
                <a:sym typeface="Symbol" panose="05050102010706020507" pitchFamily="18" charset="2"/>
              </a:rPr>
              <a:t></a:t>
            </a:r>
          </a:p>
          <a:p>
            <a:pPr marL="468630" indent="-342900">
              <a:lnSpc>
                <a:spcPct val="90000"/>
              </a:lnSpc>
              <a:spcBef>
                <a:spcPts val="24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altLang="en-US" sz="2200" dirty="0" smtClean="0">
                <a:sym typeface="Symbol" panose="05050102010706020507" pitchFamily="18" charset="2"/>
              </a:rPr>
              <a:t>A </a:t>
            </a:r>
            <a:r>
              <a:rPr lang="en-US" altLang="en-US" sz="2200" i="1" dirty="0">
                <a:sym typeface="Symbol" panose="05050102010706020507" pitchFamily="18" charset="2"/>
              </a:rPr>
              <a:t>language</a:t>
            </a:r>
            <a:r>
              <a:rPr lang="en-US" altLang="en-US" sz="2200" dirty="0">
                <a:sym typeface="Symbol" panose="05050102010706020507" pitchFamily="18" charset="2"/>
              </a:rPr>
              <a:t> is </a:t>
            </a:r>
            <a:r>
              <a:rPr lang="en-US" altLang="en-US" sz="2200" i="1" dirty="0">
                <a:sym typeface="Symbol" panose="05050102010706020507" pitchFamily="18" charset="2"/>
              </a:rPr>
              <a:t>regular</a:t>
            </a:r>
            <a:r>
              <a:rPr lang="en-US" altLang="en-US" sz="2200" dirty="0">
                <a:sym typeface="Symbol" panose="05050102010706020507" pitchFamily="18" charset="2"/>
              </a:rPr>
              <a:t> if it can be generated by a </a:t>
            </a:r>
            <a:r>
              <a:rPr lang="en-US" altLang="en-US" sz="2200" i="1" dirty="0" smtClean="0">
                <a:sym typeface="Symbol" panose="05050102010706020507" pitchFamily="18" charset="2"/>
              </a:rPr>
              <a:t>regular grammar</a:t>
            </a:r>
            <a:endParaRPr lang="en-US" altLang="en-US" dirty="0">
              <a:sym typeface="Symbol" panose="05050102010706020507" pitchFamily="18" charset="2"/>
            </a:endParaRPr>
          </a:p>
          <a:p>
            <a:pPr marL="468630" indent="-342900">
              <a:lnSpc>
                <a:spcPct val="114000"/>
              </a:lnSpc>
              <a:spcBef>
                <a:spcPts val="24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altLang="en-US" sz="2200" dirty="0" smtClean="0">
                <a:solidFill>
                  <a:srgbClr val="FF0000"/>
                </a:solidFill>
                <a:sym typeface="Symbol" panose="05050102010706020507" pitchFamily="18" charset="2"/>
              </a:rPr>
              <a:t>Regular </a:t>
            </a:r>
            <a:r>
              <a:rPr lang="en-US" altLang="en-US" sz="2200" dirty="0">
                <a:solidFill>
                  <a:srgbClr val="FF0000"/>
                </a:solidFill>
                <a:sym typeface="Symbol" panose="05050102010706020507" pitchFamily="18" charset="2"/>
              </a:rPr>
              <a:t>grammars</a:t>
            </a:r>
            <a:r>
              <a:rPr lang="en-US" altLang="en-US" sz="2200" dirty="0">
                <a:sym typeface="Symbol" panose="05050102010706020507" pitchFamily="18" charset="2"/>
              </a:rPr>
              <a:t> generate precisely the languages defined by 	regular </a:t>
            </a:r>
            <a:r>
              <a:rPr lang="en-US" altLang="en-US" sz="2200" dirty="0" smtClean="0">
                <a:sym typeface="Symbol" panose="05050102010706020507" pitchFamily="18" charset="2"/>
              </a:rPr>
              <a:t>expressions &amp; accepted by FSA</a:t>
            </a:r>
            <a:endParaRPr lang="en-US" altLang="en-US" sz="22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790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/>
      <p:bldP spid="39939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Non-Context Free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Relationship between regular and context-free languages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Certain languages are not context free</a:t>
            </a:r>
          </a:p>
          <a:p>
            <a:pPr lvl="1"/>
            <a:r>
              <a:rPr lang="en-US" dirty="0" smtClean="0"/>
              <a:t>To prove it, we rely on the “pumping lemma for context-free languages”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 rot="19753125">
            <a:off x="4374223" y="2698338"/>
            <a:ext cx="2858529" cy="19340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0183128">
            <a:off x="4901513" y="3583048"/>
            <a:ext cx="1268627" cy="972065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35826" y="2784878"/>
            <a:ext cx="1474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Context-free languages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889923" y="3713836"/>
            <a:ext cx="1291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Regular languages</a:t>
            </a:r>
            <a:endParaRPr lang="en-US" sz="1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1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626" y="242552"/>
            <a:ext cx="7481205" cy="8351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Pushdown Automata (PDA)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4964" y="1085851"/>
                <a:ext cx="10058400" cy="5600700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smtClean="0"/>
                  <a:t>PDA = FA + stack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800" dirty="0"/>
                  <a:t>Is an enhanced </a:t>
                </a:r>
                <a:r>
                  <a:rPr lang="en-US" sz="1800" dirty="0" smtClean="0"/>
                  <a:t>FAs </a:t>
                </a:r>
                <a:r>
                  <a:rPr lang="en-US" sz="1800" dirty="0"/>
                  <a:t>with an internal memory system, </a:t>
                </a:r>
                <a:r>
                  <a:rPr lang="en-US" sz="1800" dirty="0" smtClean="0"/>
                  <a:t>i.e</a:t>
                </a:r>
                <a:r>
                  <a:rPr lang="en-US" sz="1800" dirty="0"/>
                  <a:t>., a (pushdown) </a:t>
                </a:r>
                <a:r>
                  <a:rPr lang="en-US" sz="1800" dirty="0" smtClean="0"/>
                  <a:t>stack</a:t>
                </a:r>
                <a:endParaRPr lang="en-US" sz="1800" dirty="0"/>
              </a:p>
              <a:p>
                <a:pPr lvl="1">
                  <a:spcBef>
                    <a:spcPts val="1200"/>
                  </a:spcBef>
                </a:pPr>
                <a:r>
                  <a:rPr lang="en-US" sz="1800" dirty="0"/>
                  <a:t>Overcomes the memory limitations and increases the </a:t>
                </a:r>
                <a:r>
                  <a:rPr lang="en-US" sz="1800" dirty="0" smtClean="0"/>
                  <a:t>processing </a:t>
                </a:r>
                <a:r>
                  <a:rPr lang="en-US" sz="1800" dirty="0"/>
                  <a:t>power of </a:t>
                </a:r>
                <a:r>
                  <a:rPr lang="en-US" sz="1800" dirty="0" smtClean="0"/>
                  <a:t>FAs</a:t>
                </a:r>
                <a:endParaRPr lang="en-US" sz="1800" dirty="0"/>
              </a:p>
              <a:p>
                <a:pPr lvl="1">
                  <a:spcBef>
                    <a:spcPts val="1200"/>
                  </a:spcBef>
                </a:pPr>
                <a:r>
                  <a:rPr lang="en-US" sz="1800" dirty="0" smtClean="0"/>
                  <a:t>PDA is equivalent in power to CFG</a:t>
                </a:r>
              </a:p>
              <a:p>
                <a:pPr lvl="2">
                  <a:spcBef>
                    <a:spcPts val="1000"/>
                  </a:spcBef>
                </a:pPr>
                <a:r>
                  <a:rPr lang="en-US" sz="1600" dirty="0" smtClean="0"/>
                  <a:t>Either can be used to recognize / generate a language </a:t>
                </a:r>
                <a:r>
                  <a:rPr lang="en-US" sz="1600" i="1" dirty="0" smtClean="0"/>
                  <a:t>L </a:t>
                </a:r>
                <a:r>
                  <a:rPr lang="en-US" sz="1600" dirty="0" smtClean="0"/>
                  <a:t>(whichever more easily describe </a:t>
                </a:r>
                <a:r>
                  <a:rPr lang="en-US" sz="1600" i="1" dirty="0" smtClean="0"/>
                  <a:t>L</a:t>
                </a:r>
                <a:r>
                  <a:rPr lang="en-US" sz="1600" dirty="0" smtClean="0"/>
                  <a:t>)</a:t>
                </a:r>
              </a:p>
              <a:p>
                <a:pPr lvl="2"/>
                <a:endParaRPr lang="en-US" sz="1600" dirty="0" smtClean="0"/>
              </a:p>
              <a:p>
                <a:r>
                  <a:rPr lang="en-US" sz="2200" dirty="0" smtClean="0"/>
                  <a:t>Formal definition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altLang="en-US" sz="1800" dirty="0"/>
                  <a:t>A pushdown automaton (PDA) is a </a:t>
                </a:r>
                <a:r>
                  <a:rPr lang="en-US" altLang="en-US" sz="1800" dirty="0" smtClean="0"/>
                  <a:t>6-tuple </a:t>
                </a:r>
                <a:r>
                  <a:rPr lang="en-US" altLang="en-US" sz="1800" dirty="0"/>
                  <a:t>(Q, 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, , , </a:t>
                </a:r>
                <a:r>
                  <a:rPr lang="en-US" altLang="en-US" sz="1800" i="1" dirty="0">
                    <a:sym typeface="Symbol" panose="05050102010706020507" pitchFamily="18" charset="2"/>
                  </a:rPr>
                  <a:t>q</a:t>
                </a:r>
                <a:r>
                  <a:rPr lang="en-US" altLang="en-US" sz="1800" baseline="-25000" dirty="0">
                    <a:sym typeface="Symbol" panose="05050102010706020507" pitchFamily="18" charset="2"/>
                  </a:rPr>
                  <a:t>0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, F), where</a:t>
                </a:r>
              </a:p>
              <a:p>
                <a:pPr lvl="2">
                  <a:spcBef>
                    <a:spcPts val="1000"/>
                  </a:spcBef>
                  <a:buSzPct val="55000"/>
                </a:pPr>
                <a:r>
                  <a:rPr lang="en-US" altLang="en-US" sz="1600" dirty="0"/>
                  <a:t>Q is a finite set of </a:t>
                </a:r>
                <a:r>
                  <a:rPr lang="en-US" altLang="en-US" sz="1600" i="1" dirty="0"/>
                  <a:t>states</a:t>
                </a:r>
              </a:p>
              <a:p>
                <a:pPr lvl="2">
                  <a:spcBef>
                    <a:spcPts val="1000"/>
                  </a:spcBef>
                  <a:buSzPct val="55000"/>
                </a:pPr>
                <a:r>
                  <a:rPr lang="en-US" altLang="en-US" sz="1600" dirty="0">
                    <a:sym typeface="Symbol" panose="05050102010706020507" pitchFamily="18" charset="2"/>
                  </a:rPr>
                  <a:t> is a finite set of input symbols, called </a:t>
                </a:r>
                <a:r>
                  <a:rPr lang="en-US" altLang="en-US" sz="1600" i="1" dirty="0">
                    <a:sym typeface="Symbol" panose="05050102010706020507" pitchFamily="18" charset="2"/>
                  </a:rPr>
                  <a:t>input alphabet</a:t>
                </a:r>
              </a:p>
              <a:p>
                <a:pPr lvl="2">
                  <a:spcBef>
                    <a:spcPts val="1000"/>
                  </a:spcBef>
                  <a:buSzPct val="55000"/>
                </a:pPr>
                <a:r>
                  <a:rPr lang="en-US" altLang="en-US" sz="1600" dirty="0">
                    <a:sym typeface="Symbol" panose="05050102010706020507" pitchFamily="18" charset="2"/>
                  </a:rPr>
                  <a:t> is a finite set of stack symbols, called </a:t>
                </a:r>
                <a:r>
                  <a:rPr lang="en-US" altLang="en-US" sz="1600" i="1" dirty="0">
                    <a:sym typeface="Symbol" panose="05050102010706020507" pitchFamily="18" charset="2"/>
                  </a:rPr>
                  <a:t>stack alphabet</a:t>
                </a:r>
              </a:p>
              <a:p>
                <a:pPr lvl="2">
                  <a:spcBef>
                    <a:spcPts val="1000"/>
                  </a:spcBef>
                  <a:buSzPct val="55000"/>
                </a:pPr>
                <a:r>
                  <a:rPr lang="en-US" altLang="en-US" sz="1600" i="1" dirty="0">
                    <a:sym typeface="Symbol" panose="05050102010706020507" pitchFamily="18" charset="2"/>
                  </a:rPr>
                  <a:t>q</a:t>
                </a:r>
                <a:r>
                  <a:rPr lang="en-US" altLang="en-US" sz="1600" baseline="-25000" dirty="0">
                    <a:sym typeface="Symbol" panose="05050102010706020507" pitchFamily="18" charset="2"/>
                  </a:rPr>
                  <a:t>0</a:t>
                </a:r>
                <a:r>
                  <a:rPr lang="en-US" altLang="en-US" sz="1600" dirty="0">
                    <a:sym typeface="Symbol" panose="05050102010706020507" pitchFamily="18" charset="2"/>
                  </a:rPr>
                  <a:t>  Q, is the </a:t>
                </a:r>
                <a:r>
                  <a:rPr lang="en-US" altLang="en-US" sz="1600" i="1" dirty="0">
                    <a:sym typeface="Symbol" panose="05050102010706020507" pitchFamily="18" charset="2"/>
                  </a:rPr>
                  <a:t>start</a:t>
                </a:r>
                <a:r>
                  <a:rPr lang="en-US" altLang="en-US" sz="1600" dirty="0">
                    <a:sym typeface="Symbol" panose="05050102010706020507" pitchFamily="18" charset="2"/>
                  </a:rPr>
                  <a:t> state</a:t>
                </a:r>
              </a:p>
              <a:p>
                <a:pPr lvl="2">
                  <a:spcBef>
                    <a:spcPts val="1000"/>
                  </a:spcBef>
                  <a:buSzPct val="55000"/>
                </a:pPr>
                <a:r>
                  <a:rPr lang="en-US" altLang="en-US" sz="1600" dirty="0">
                    <a:sym typeface="Symbol" panose="05050102010706020507" pitchFamily="18" charset="2"/>
                  </a:rPr>
                  <a:t>F  Q, is the set of </a:t>
                </a:r>
                <a:r>
                  <a:rPr lang="en-US" altLang="en-US" sz="1600" i="1" dirty="0">
                    <a:sym typeface="Symbol" panose="05050102010706020507" pitchFamily="18" charset="2"/>
                  </a:rPr>
                  <a:t>final</a:t>
                </a:r>
                <a:r>
                  <a:rPr lang="en-US" altLang="en-US" sz="1600" dirty="0">
                    <a:sym typeface="Symbol" panose="05050102010706020507" pitchFamily="18" charset="2"/>
                  </a:rPr>
                  <a:t> states</a:t>
                </a:r>
              </a:p>
              <a:p>
                <a:pPr lvl="2">
                  <a:spcBef>
                    <a:spcPts val="1000"/>
                  </a:spcBef>
                  <a:buSzPct val="55000"/>
                </a:pPr>
                <a:r>
                  <a:rPr lang="en-US" altLang="en-US" sz="1600" dirty="0">
                    <a:sym typeface="Symbol" panose="05050102010706020507" pitchFamily="18" charset="2"/>
                  </a:rPr>
                  <a:t>: Q  (   {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16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ϵ</m:t>
                    </m:r>
                  </m:oMath>
                </a14:m>
                <a:r>
                  <a:rPr lang="en-US" altLang="en-US" sz="1600" dirty="0">
                    <a:sym typeface="Symbol" panose="05050102010706020507" pitchFamily="18" charset="2"/>
                  </a:rPr>
                  <a:t> })  (  {</a:t>
                </a:r>
                <a14:m>
                  <m:oMath xmlns:m="http://schemas.openxmlformats.org/officeDocument/2006/math">
                    <m:r>
                      <a:rPr lang="en-US" altLang="en-US" sz="1600" b="0" i="0" dirty="0" smtClean="0">
                        <a:latin typeface="Cambria Math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sz="1600" i="0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ϵ</m:t>
                    </m:r>
                  </m:oMath>
                </a14:m>
                <a:r>
                  <a:rPr lang="en-US" altLang="en-US" sz="1600" dirty="0">
                    <a:sym typeface="Symbol" panose="05050102010706020507" pitchFamily="18" charset="2"/>
                  </a:rPr>
                  <a:t> })  Q  (  {</a:t>
                </a:r>
                <a14:m>
                  <m:oMath xmlns:m="http://schemas.openxmlformats.org/officeDocument/2006/math">
                    <m:r>
                      <a:rPr lang="en-US" altLang="en-US" sz="1600" b="0" i="0" dirty="0" smtClean="0">
                        <a:latin typeface="Cambria Math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sz="1600" i="0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ϵ</m:t>
                    </m:r>
                  </m:oMath>
                </a14:m>
                <a:r>
                  <a:rPr lang="en-US" altLang="en-US" sz="1600" dirty="0">
                    <a:sym typeface="Symbol" panose="05050102010706020507" pitchFamily="18" charset="2"/>
                  </a:rPr>
                  <a:t> }), </a:t>
                </a:r>
                <a:r>
                  <a:rPr lang="en-US" altLang="en-US" sz="1600" dirty="0" smtClean="0">
                    <a:sym typeface="Symbol" panose="05050102010706020507" pitchFamily="18" charset="2"/>
                  </a:rPr>
                  <a:t>  </a:t>
                </a:r>
                <a:r>
                  <a:rPr lang="en-US" altLang="en-US" sz="1600" dirty="0">
                    <a:sym typeface="Symbol" panose="05050102010706020507" pitchFamily="18" charset="2"/>
                  </a:rPr>
                  <a:t>a (partial) </a:t>
                </a:r>
                <a:r>
                  <a:rPr lang="en-US" altLang="en-US" sz="1600" i="1" dirty="0">
                    <a:sym typeface="Symbol" panose="05050102010706020507" pitchFamily="18" charset="2"/>
                  </a:rPr>
                  <a:t>transition function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4964" y="1085851"/>
                <a:ext cx="10058400" cy="5600700"/>
              </a:xfrm>
              <a:blipFill rotWithShape="1">
                <a:blip r:embed="rId2"/>
                <a:stretch>
                  <a:fillRect l="-667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5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124" y="430330"/>
            <a:ext cx="11057164" cy="1371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Pumping </a:t>
            </a:r>
            <a:r>
              <a:rPr lang="en-US" sz="4000" dirty="0"/>
              <a:t>lemma for context-free languages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9003" y="1674055"/>
                <a:ext cx="10058400" cy="3334043"/>
              </a:xfrm>
            </p:spPr>
            <p:txBody>
              <a:bodyPr/>
              <a:lstStyle/>
              <a:p>
                <a:r>
                  <a:rPr lang="en-US" u="sng" dirty="0" smtClean="0"/>
                  <a:t>Theorem 2.34</a:t>
                </a:r>
                <a:r>
                  <a:rPr lang="en-US" dirty="0" smtClean="0"/>
                  <a:t>: If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is a context-free language, then there is a number 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 (the pumping 	length) where, if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 is any string in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of length at least 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, then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 may be divided 	into five pieces, i.e., </a:t>
                </a:r>
                <a:r>
                  <a:rPr lang="en-US" i="1" dirty="0" smtClean="0"/>
                  <a:t>s </a:t>
                </a:r>
                <a:r>
                  <a:rPr lang="en-US" dirty="0" smtClean="0"/>
                  <a:t>= </a:t>
                </a:r>
                <a:r>
                  <a:rPr lang="en-US" i="1" dirty="0" err="1" smtClean="0"/>
                  <a:t>uvxyz</a:t>
                </a:r>
                <a:r>
                  <a:rPr lang="en-US" dirty="0" smtClean="0"/>
                  <a:t>, satisfying the conditions</a:t>
                </a:r>
              </a:p>
              <a:p>
                <a:pPr marL="617220" lvl="1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dirty="0" smtClean="0"/>
                  <a:t>For each </a:t>
                </a:r>
                <a:r>
                  <a:rPr lang="en-US" i="1" dirty="0" err="1" smtClean="0"/>
                  <a:t>i</a:t>
                </a:r>
                <a:r>
                  <a:rPr lang="en-US" dirty="0" smtClean="0"/>
                  <a:t> ≥ 0, </a:t>
                </a:r>
                <a:r>
                  <a:rPr lang="en-US" i="1" dirty="0" err="1" smtClean="0"/>
                  <a:t>uv</a:t>
                </a:r>
                <a:r>
                  <a:rPr lang="en-US" i="1" baseline="30000" dirty="0" err="1" smtClean="0"/>
                  <a:t>i</a:t>
                </a:r>
                <a:r>
                  <a:rPr lang="en-US" i="1" dirty="0" err="1" smtClean="0"/>
                  <a:t>xy</a:t>
                </a:r>
                <a:r>
                  <a:rPr lang="en-US" i="1" baseline="30000" dirty="0" err="1" smtClean="0"/>
                  <a:t>i</a:t>
                </a:r>
                <a:r>
                  <a:rPr lang="en-US" i="1" dirty="0" err="1" smtClean="0"/>
                  <a:t>z</a:t>
                </a:r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A</a:t>
                </a:r>
              </a:p>
              <a:p>
                <a:pPr marL="617220" lvl="1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dirty="0" smtClean="0"/>
                  <a:t>|</a:t>
                </a:r>
                <a:r>
                  <a:rPr lang="en-US" i="1" dirty="0" smtClean="0"/>
                  <a:t>v| + |y</a:t>
                </a:r>
                <a:r>
                  <a:rPr lang="en-US" dirty="0" smtClean="0"/>
                  <a:t>| &gt; 0</a:t>
                </a:r>
              </a:p>
              <a:p>
                <a:pPr marL="617220" lvl="1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dirty="0" smtClean="0"/>
                  <a:t>|</a:t>
                </a:r>
                <a:r>
                  <a:rPr lang="en-US" i="1" dirty="0" err="1" smtClean="0"/>
                  <a:t>vxy</a:t>
                </a:r>
                <a:r>
                  <a:rPr lang="en-US" dirty="0" smtClean="0"/>
                  <a:t>| ≤ </a:t>
                </a:r>
                <a:r>
                  <a:rPr lang="en-US" i="1" dirty="0" smtClean="0"/>
                  <a:t>p</a:t>
                </a:r>
              </a:p>
              <a:p>
                <a:pPr marL="617220" lvl="1" indent="-342900">
                  <a:buFont typeface="+mj-lt"/>
                  <a:buAutoNum type="arabicPeriod"/>
                </a:pPr>
                <a:endParaRPr lang="en-US" i="1" dirty="0"/>
              </a:p>
              <a:p>
                <a:pPr lvl="2">
                  <a:spcAft>
                    <a:spcPts val="1200"/>
                  </a:spcAft>
                </a:pPr>
                <a:r>
                  <a:rPr lang="en-US" dirty="0" smtClean="0"/>
                  <a:t>Condition 2 guarantees that either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or </a:t>
                </a:r>
                <a:r>
                  <a:rPr lang="en-US" i="1" dirty="0" smtClean="0"/>
                  <a:t>y</a:t>
                </a:r>
                <a:r>
                  <a:rPr lang="en-US" dirty="0" smtClean="0"/>
                  <a:t> is not the empty string</a:t>
                </a:r>
              </a:p>
              <a:p>
                <a:pPr lvl="2"/>
                <a:r>
                  <a:rPr lang="en-US" dirty="0" smtClean="0"/>
                  <a:t>Condition 3 states that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x</a:t>
                </a:r>
                <a:r>
                  <a:rPr lang="en-US" dirty="0" smtClean="0"/>
                  <a:t>, and </a:t>
                </a:r>
                <a:r>
                  <a:rPr lang="en-US" i="1" dirty="0" smtClean="0"/>
                  <a:t>y </a:t>
                </a:r>
                <a:r>
                  <a:rPr lang="en-US" dirty="0"/>
                  <a:t>together have a </a:t>
                </a:r>
                <a:r>
                  <a:rPr lang="en-US" dirty="0" smtClean="0"/>
                  <a:t>length of at most </a:t>
                </a:r>
                <a:r>
                  <a:rPr lang="en-US" i="1" dirty="0" smtClean="0"/>
                  <a:t>p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9003" y="1674055"/>
                <a:ext cx="10058400" cy="3334043"/>
              </a:xfrm>
              <a:blipFill rotWithShape="1">
                <a:blip r:embed="rId3"/>
                <a:stretch>
                  <a:fillRect l="-424"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Informally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27383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The </a:t>
            </a:r>
            <a:r>
              <a:rPr lang="en-US" sz="2800" dirty="0"/>
              <a:t>pumping lemma for CFL’s states that for sufficiently </a:t>
            </a:r>
            <a:r>
              <a:rPr lang="en-US" sz="2800" dirty="0" smtClean="0"/>
              <a:t>	long strings </a:t>
            </a:r>
            <a:r>
              <a:rPr lang="en-US" sz="2800" dirty="0"/>
              <a:t>in a CFL, we can find two, short, nearby </a:t>
            </a:r>
            <a:r>
              <a:rPr lang="en-US" sz="2800" dirty="0" smtClean="0"/>
              <a:t>	substrings </a:t>
            </a:r>
            <a:r>
              <a:rPr lang="en-US" sz="2800" dirty="0"/>
              <a:t>that </a:t>
            </a:r>
            <a:r>
              <a:rPr lang="en-US" sz="2800" dirty="0" smtClean="0"/>
              <a:t>we can </a:t>
            </a:r>
            <a:r>
              <a:rPr lang="en-US" sz="2800" dirty="0"/>
              <a:t>“pump” in tandem and the </a:t>
            </a:r>
            <a:r>
              <a:rPr lang="en-US" sz="2800" dirty="0" smtClean="0"/>
              <a:t>	resulting </a:t>
            </a:r>
            <a:r>
              <a:rPr lang="en-US" sz="2800" dirty="0"/>
              <a:t>string must also be in </a:t>
            </a:r>
            <a:r>
              <a:rPr lang="en-US" sz="2800" dirty="0" smtClean="0"/>
              <a:t>the language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5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2"/>
          <p:cNvSpPr txBox="1">
            <a:spLocks noChangeArrowheads="1"/>
          </p:cNvSpPr>
          <p:nvPr/>
        </p:nvSpPr>
        <p:spPr bwMode="auto">
          <a:xfrm>
            <a:off x="1736725" y="1139526"/>
            <a:ext cx="2057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 b="1">
                <a:solidFill>
                  <a:srgbClr val="FF3300"/>
                </a:solidFill>
              </a:rPr>
              <a:t>Theorem:</a:t>
            </a:r>
          </a:p>
        </p:txBody>
      </p:sp>
      <p:sp>
        <p:nvSpPr>
          <p:cNvPr id="52229" name="Text Box 3"/>
          <p:cNvSpPr txBox="1">
            <a:spLocks noChangeArrowheads="1"/>
          </p:cNvSpPr>
          <p:nvPr/>
        </p:nvSpPr>
        <p:spPr bwMode="auto">
          <a:xfrm>
            <a:off x="3962401" y="1190326"/>
            <a:ext cx="26447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The language</a:t>
            </a:r>
          </a:p>
        </p:txBody>
      </p:sp>
      <p:graphicFrame>
        <p:nvGraphicFramePr>
          <p:cNvPr id="5223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314058"/>
              </p:ext>
            </p:extLst>
          </p:nvPr>
        </p:nvGraphicFramePr>
        <p:xfrm>
          <a:off x="4546600" y="1876425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Equation" r:id="rId4" imgW="3975100" imgH="711200" progId="Equation.3">
                  <p:embed/>
                </p:oleObj>
              </mc:Choice>
              <mc:Fallback>
                <p:oleObj name="Equation" r:id="rId4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600" y="1876425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4114800" y="2665114"/>
            <a:ext cx="38877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is </a:t>
            </a:r>
            <a:r>
              <a:rPr lang="en-US" altLang="en-US" sz="3600" b="1"/>
              <a:t>not</a:t>
            </a:r>
            <a:r>
              <a:rPr lang="en-US" altLang="en-US"/>
              <a:t> context free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36725" y="4201814"/>
            <a:ext cx="7378831" cy="1251906"/>
            <a:chOff x="1736725" y="4201814"/>
            <a:chExt cx="7378831" cy="1251906"/>
          </a:xfrm>
        </p:grpSpPr>
        <p:sp>
          <p:nvSpPr>
            <p:cNvPr id="52232" name="Text Box 6"/>
            <p:cNvSpPr txBox="1">
              <a:spLocks noChangeArrowheads="1"/>
            </p:cNvSpPr>
            <p:nvPr/>
          </p:nvSpPr>
          <p:spPr bwMode="auto">
            <a:xfrm>
              <a:off x="1736725" y="4201814"/>
              <a:ext cx="1406525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b="1" dirty="0">
                  <a:solidFill>
                    <a:srgbClr val="FF3300"/>
                  </a:solidFill>
                </a:rPr>
                <a:t>Proof:</a:t>
              </a:r>
            </a:p>
          </p:txBody>
        </p:sp>
        <p:sp>
          <p:nvSpPr>
            <p:cNvPr id="52233" name="Text Box 7"/>
            <p:cNvSpPr txBox="1">
              <a:spLocks noChangeArrowheads="1"/>
            </p:cNvSpPr>
            <p:nvPr/>
          </p:nvSpPr>
          <p:spPr bwMode="auto">
            <a:xfrm>
              <a:off x="3717925" y="4278014"/>
              <a:ext cx="5397631" cy="1175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Use the Pumping Lemma</a:t>
              </a:r>
            </a:p>
            <a:p>
              <a:pPr>
                <a:buFontTx/>
                <a:buNone/>
              </a:pPr>
              <a:r>
                <a:rPr lang="en-US" altLang="en-US"/>
                <a:t>for context-free languages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8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058502"/>
              </p:ext>
            </p:extLst>
          </p:nvPr>
        </p:nvGraphicFramePr>
        <p:xfrm>
          <a:off x="4114800" y="673771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1" name="Equation" r:id="rId3" imgW="3975100" imgH="711200" progId="Equation.3">
                  <p:embed/>
                </p:oleObj>
              </mc:Choice>
              <mc:Fallback>
                <p:oleObj name="Equation" r:id="rId3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673771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27774" y="1892971"/>
            <a:ext cx="10612693" cy="2067037"/>
            <a:chOff x="827774" y="1892971"/>
            <a:chExt cx="10612693" cy="2067037"/>
          </a:xfrm>
        </p:grpSpPr>
        <p:sp>
          <p:nvSpPr>
            <p:cNvPr id="53253" name="Text Box 3"/>
            <p:cNvSpPr txBox="1">
              <a:spLocks noChangeArrowheads="1"/>
            </p:cNvSpPr>
            <p:nvPr/>
          </p:nvSpPr>
          <p:spPr bwMode="auto">
            <a:xfrm>
              <a:off x="827774" y="1892971"/>
              <a:ext cx="596423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/>
                <a:t>Assume for </a:t>
              </a:r>
              <a:r>
                <a:rPr lang="en-US" altLang="en-US" dirty="0">
                  <a:solidFill>
                    <a:srgbClr val="FF3300"/>
                  </a:solidFill>
                </a:rPr>
                <a:t>contradiction</a:t>
              </a:r>
              <a:r>
                <a:rPr lang="en-US" altLang="en-US" dirty="0"/>
                <a:t> that</a:t>
              </a:r>
            </a:p>
          </p:txBody>
        </p:sp>
        <p:sp>
          <p:nvSpPr>
            <p:cNvPr id="53254" name="Text Box 4"/>
            <p:cNvSpPr txBox="1">
              <a:spLocks noChangeArrowheads="1"/>
            </p:cNvSpPr>
            <p:nvPr/>
          </p:nvSpPr>
          <p:spPr bwMode="auto">
            <a:xfrm>
              <a:off x="7154144" y="1892971"/>
              <a:ext cx="31178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/>
                <a:t>is context-free</a:t>
              </a:r>
            </a:p>
          </p:txBody>
        </p:sp>
        <p:graphicFrame>
          <p:nvGraphicFramePr>
            <p:cNvPr id="5325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1149410"/>
                </p:ext>
              </p:extLst>
            </p:nvPr>
          </p:nvGraphicFramePr>
          <p:xfrm>
            <a:off x="6847574" y="1969171"/>
            <a:ext cx="3302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2" name="Equation" r:id="rId5" imgW="330057" imgH="393529" progId="Equation.3">
                    <p:embed/>
                  </p:oleObj>
                </mc:Choice>
                <mc:Fallback>
                  <p:oleObj name="Equation" r:id="rId5" imgW="330057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47574" y="1969171"/>
                          <a:ext cx="330200" cy="39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860852" y="2547693"/>
              <a:ext cx="1011615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/>
                <a:t>Let   </a:t>
              </a:r>
              <a:r>
                <a:rPr lang="en-US" altLang="en-US" dirty="0" smtClean="0"/>
                <a:t>   </a:t>
              </a:r>
              <a:r>
                <a:rPr lang="en-US" altLang="en-US" dirty="0"/>
                <a:t>be the critical </a:t>
              </a:r>
              <a:r>
                <a:rPr lang="en-US" altLang="en-US" dirty="0" smtClean="0"/>
                <a:t>length of </a:t>
              </a:r>
              <a:r>
                <a:rPr lang="en-US" altLang="en-US" dirty="0"/>
                <a:t>the pumping lemma</a:t>
              </a:r>
            </a:p>
          </p:txBody>
        </p:sp>
        <p:graphicFrame>
          <p:nvGraphicFramePr>
            <p:cNvPr id="11" name="Object 10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4226829"/>
                </p:ext>
              </p:extLst>
            </p:nvPr>
          </p:nvGraphicFramePr>
          <p:xfrm>
            <a:off x="1814059" y="2656558"/>
            <a:ext cx="339741" cy="3670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3" name="Equation" r:id="rId7" imgW="152280" imgH="164880" progId="Equation.3">
                    <p:embed/>
                  </p:oleObj>
                </mc:Choice>
                <mc:Fallback>
                  <p:oleObj name="Equation" r:id="rId7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4059" y="2656558"/>
                          <a:ext cx="339741" cy="3670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860852" y="3355670"/>
              <a:ext cx="10579615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/>
                <a:t>Pick any string            </a:t>
              </a:r>
              <a:r>
                <a:rPr lang="en-US" altLang="en-US" dirty="0" smtClean="0"/>
                <a:t> with length</a:t>
              </a:r>
              <a:endParaRPr lang="en-US" altLang="en-US" dirty="0"/>
            </a:p>
          </p:txBody>
        </p:sp>
        <p:graphicFrame>
          <p:nvGraphicFramePr>
            <p:cNvPr id="13" name="Object 10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990078"/>
                </p:ext>
              </p:extLst>
            </p:nvPr>
          </p:nvGraphicFramePr>
          <p:xfrm>
            <a:off x="3992126" y="3355671"/>
            <a:ext cx="993321" cy="579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4" name="Equation" r:id="rId9" imgW="355320" imgH="177480" progId="Equation.3">
                    <p:embed/>
                  </p:oleObj>
                </mc:Choice>
                <mc:Fallback>
                  <p:oleObj name="Equation" r:id="rId9" imgW="3553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2126" y="3355671"/>
                          <a:ext cx="993321" cy="579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0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4841970"/>
                </p:ext>
              </p:extLst>
            </p:nvPr>
          </p:nvGraphicFramePr>
          <p:xfrm>
            <a:off x="7592787" y="3376022"/>
            <a:ext cx="1240970" cy="5839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5" name="Equation" r:id="rId11" imgW="431640" imgH="203040" progId="Equation.3">
                    <p:embed/>
                  </p:oleObj>
                </mc:Choice>
                <mc:Fallback>
                  <p:oleObj name="Equation" r:id="rId11" imgW="4316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92787" y="3376022"/>
                          <a:ext cx="1240970" cy="5839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934782" y="4216546"/>
            <a:ext cx="7582842" cy="2099925"/>
            <a:chOff x="934782" y="4216546"/>
            <a:chExt cx="7582842" cy="2099925"/>
          </a:xfrm>
        </p:grpSpPr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934782" y="4216546"/>
              <a:ext cx="3155312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/>
                <a:t>We pick:</a:t>
              </a:r>
            </a:p>
          </p:txBody>
        </p:sp>
        <p:graphicFrame>
          <p:nvGraphicFramePr>
            <p:cNvPr id="16" name="Object 10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0952111"/>
                </p:ext>
              </p:extLst>
            </p:nvPr>
          </p:nvGraphicFramePr>
          <p:xfrm>
            <a:off x="2784474" y="4216547"/>
            <a:ext cx="1992071" cy="579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6" name="Equation" r:id="rId13" imgW="698400" imgH="203040" progId="Equation.3">
                    <p:embed/>
                  </p:oleObj>
                </mc:Choice>
                <mc:Fallback>
                  <p:oleObj name="Equation" r:id="rId13" imgW="6984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474" y="4216547"/>
                          <a:ext cx="1992071" cy="579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952231" y="4946561"/>
              <a:ext cx="285366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 smtClean="0"/>
                <a:t>We </a:t>
              </a:r>
              <a:r>
                <a:rPr lang="en-US" altLang="en-US" dirty="0"/>
                <a:t>can write:</a:t>
              </a:r>
            </a:p>
          </p:txBody>
        </p:sp>
        <p:graphicFrame>
          <p:nvGraphicFramePr>
            <p:cNvPr id="1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1522381"/>
                </p:ext>
              </p:extLst>
            </p:nvPr>
          </p:nvGraphicFramePr>
          <p:xfrm>
            <a:off x="3789903" y="5082299"/>
            <a:ext cx="1663839" cy="449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7" name="Equation" r:id="rId15" imgW="609480" imgH="164880" progId="Equation.3">
                    <p:embed/>
                  </p:oleObj>
                </mc:Choice>
                <mc:Fallback>
                  <p:oleObj name="Equation" r:id="rId15" imgW="6094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9903" y="5082299"/>
                          <a:ext cx="1663839" cy="449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986524" y="5731696"/>
              <a:ext cx="606287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 smtClean="0"/>
                <a:t>With </a:t>
              </a:r>
              <a:r>
                <a:rPr lang="en-US" altLang="en-US" dirty="0"/>
                <a:t>lengths                      and</a:t>
              </a:r>
            </a:p>
          </p:txBody>
        </p:sp>
        <p:graphicFrame>
          <p:nvGraphicFramePr>
            <p:cNvPr id="2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7583784"/>
                </p:ext>
              </p:extLst>
            </p:nvPr>
          </p:nvGraphicFramePr>
          <p:xfrm>
            <a:off x="3977607" y="5795285"/>
            <a:ext cx="1427473" cy="5075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8" name="Equation" r:id="rId17" imgW="571320" imgH="203040" progId="Equation.3">
                    <p:embed/>
                  </p:oleObj>
                </mc:Choice>
                <mc:Fallback>
                  <p:oleObj name="Equation" r:id="rId17" imgW="5713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7607" y="5795285"/>
                          <a:ext cx="1427473" cy="5075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8095607"/>
                </p:ext>
              </p:extLst>
            </p:nvPr>
          </p:nvGraphicFramePr>
          <p:xfrm>
            <a:off x="7158724" y="5731696"/>
            <a:ext cx="13589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379" name="Equation" r:id="rId19" imgW="1358310" imgH="533169" progId="Equation.3">
                    <p:embed/>
                  </p:oleObj>
                </mc:Choice>
                <mc:Fallback>
                  <p:oleObj name="Equation" r:id="rId19" imgW="1358310" imgH="53316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8724" y="5731696"/>
                          <a:ext cx="1358900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3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083515"/>
              </p:ext>
            </p:extLst>
          </p:nvPr>
        </p:nvGraphicFramePr>
        <p:xfrm>
          <a:off x="4114800" y="519764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9" name="Equation" r:id="rId3" imgW="3975100" imgH="711200" progId="Equation.3">
                  <p:embed/>
                </p:oleObj>
              </mc:Choice>
              <mc:Fallback>
                <p:oleObj name="Equation" r:id="rId3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19764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524000" y="3013726"/>
            <a:ext cx="6845299" cy="1798638"/>
            <a:chOff x="1524000" y="3013726"/>
            <a:chExt cx="6845299" cy="1798638"/>
          </a:xfrm>
        </p:grpSpPr>
        <p:sp>
          <p:nvSpPr>
            <p:cNvPr id="56325" name="Text Box 4"/>
            <p:cNvSpPr txBox="1">
              <a:spLocks noChangeArrowheads="1"/>
            </p:cNvSpPr>
            <p:nvPr/>
          </p:nvSpPr>
          <p:spPr bwMode="auto">
            <a:xfrm>
              <a:off x="1524000" y="3013726"/>
              <a:ext cx="415131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Pumping Lemma says:</a:t>
              </a:r>
            </a:p>
          </p:txBody>
        </p:sp>
        <p:graphicFrame>
          <p:nvGraphicFramePr>
            <p:cNvPr id="5632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132732"/>
                </p:ext>
              </p:extLst>
            </p:nvPr>
          </p:nvGraphicFramePr>
          <p:xfrm>
            <a:off x="2666999" y="4080527"/>
            <a:ext cx="2451100" cy="722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50" name="Equation" r:id="rId5" imgW="2451100" imgH="723900" progId="Equation.3">
                    <p:embed/>
                  </p:oleObj>
                </mc:Choice>
                <mc:Fallback>
                  <p:oleObj name="Equation" r:id="rId5" imgW="2451100" imgH="723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6999" y="4080527"/>
                          <a:ext cx="2451100" cy="722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27" name="Text Box 8"/>
            <p:cNvSpPr txBox="1">
              <a:spLocks noChangeArrowheads="1"/>
            </p:cNvSpPr>
            <p:nvPr/>
          </p:nvSpPr>
          <p:spPr bwMode="auto">
            <a:xfrm>
              <a:off x="5714999" y="4232926"/>
              <a:ext cx="1352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for all</a:t>
              </a:r>
            </a:p>
          </p:txBody>
        </p:sp>
        <p:graphicFrame>
          <p:nvGraphicFramePr>
            <p:cNvPr id="56328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042877"/>
                </p:ext>
              </p:extLst>
            </p:nvPr>
          </p:nvGraphicFramePr>
          <p:xfrm>
            <a:off x="7467599" y="4309126"/>
            <a:ext cx="9017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51" name="Equation" r:id="rId7" imgW="901309" imgH="418918" progId="Equation.3">
                    <p:embed/>
                  </p:oleObj>
                </mc:Choice>
                <mc:Fallback>
                  <p:oleObj name="Equation" r:id="rId7" imgW="901309" imgH="41891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67599" y="4309126"/>
                          <a:ext cx="901700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632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082197"/>
              </p:ext>
            </p:extLst>
          </p:nvPr>
        </p:nvGraphicFramePr>
        <p:xfrm>
          <a:off x="2517257" y="1572667"/>
          <a:ext cx="2311750" cy="672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2" name="Equation" r:id="rId9" imgW="698400" imgH="203040" progId="Equation.3">
                  <p:embed/>
                </p:oleObj>
              </mc:Choice>
              <mc:Fallback>
                <p:oleObj name="Equation" r:id="rId9" imgW="698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257" y="1572667"/>
                        <a:ext cx="2311750" cy="6725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765139"/>
              </p:ext>
            </p:extLst>
          </p:nvPr>
        </p:nvGraphicFramePr>
        <p:xfrm>
          <a:off x="2498271" y="2310494"/>
          <a:ext cx="2110045" cy="57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3" name="Equation" r:id="rId11" imgW="609480" imgH="164880" progId="Equation.3">
                  <p:embed/>
                </p:oleObj>
              </mc:Choice>
              <mc:Fallback>
                <p:oleObj name="Equation" r:id="rId11" imgW="6094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271" y="2310494"/>
                        <a:ext cx="2110045" cy="5714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8694"/>
              </p:ext>
            </p:extLst>
          </p:nvPr>
        </p:nvGraphicFramePr>
        <p:xfrm>
          <a:off x="5727263" y="2188030"/>
          <a:ext cx="1703389" cy="60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4" name="Equation" r:id="rId13" imgW="571320" imgH="203040" progId="Equation.3">
                  <p:embed/>
                </p:oleObj>
              </mc:Choice>
              <mc:Fallback>
                <p:oleObj name="Equation" r:id="rId13" imgW="571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263" y="2188030"/>
                        <a:ext cx="1703389" cy="60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43623"/>
              </p:ext>
            </p:extLst>
          </p:nvPr>
        </p:nvGraphicFramePr>
        <p:xfrm>
          <a:off x="8458200" y="2196164"/>
          <a:ext cx="1358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55" name="Equation" r:id="rId15" imgW="1358310" imgH="533169" progId="Equation.3">
                  <p:embed/>
                </p:oleObj>
              </mc:Choice>
              <mc:Fallback>
                <p:oleObj name="Equation" r:id="rId15" imgW="1358310" imgH="533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2196164"/>
                        <a:ext cx="1358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3" name="Line 14"/>
          <p:cNvSpPr>
            <a:spLocks noChangeShapeType="1"/>
          </p:cNvSpPr>
          <p:nvPr/>
        </p:nvSpPr>
        <p:spPr bwMode="auto">
          <a:xfrm>
            <a:off x="1524000" y="2881964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524000" y="5063819"/>
            <a:ext cx="7334059" cy="1176290"/>
            <a:chOff x="1524000" y="5063819"/>
            <a:chExt cx="7334059" cy="1176290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1524000" y="5063819"/>
              <a:ext cx="7334059" cy="1175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/>
                <a:t>We examine </a:t>
              </a:r>
              <a:r>
                <a:rPr lang="en-US" altLang="en-US" b="1" u="sng" dirty="0"/>
                <a:t>all</a:t>
              </a:r>
              <a:r>
                <a:rPr lang="en-US" altLang="en-US" dirty="0"/>
                <a:t> the possible locations</a:t>
              </a:r>
            </a:p>
            <a:p>
              <a:pPr>
                <a:buFontTx/>
                <a:buNone/>
              </a:pPr>
              <a:r>
                <a:rPr lang="en-US" altLang="en-US" dirty="0" smtClean="0"/>
                <a:t>	of </a:t>
              </a:r>
              <a:r>
                <a:rPr lang="en-US" altLang="en-US" dirty="0"/>
                <a:t>string         </a:t>
              </a:r>
              <a:r>
                <a:rPr lang="en-US" altLang="en-US" dirty="0" smtClean="0"/>
                <a:t>in       </a:t>
              </a:r>
              <a:endParaRPr lang="en-US" altLang="en-US" dirty="0"/>
            </a:p>
          </p:txBody>
        </p:sp>
        <p:graphicFrame>
          <p:nvGraphicFramePr>
            <p:cNvPr id="15" name="Object 10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6125420"/>
                </p:ext>
              </p:extLst>
            </p:nvPr>
          </p:nvGraphicFramePr>
          <p:xfrm>
            <a:off x="3967842" y="5833125"/>
            <a:ext cx="711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56" name="Equation" r:id="rId17" imgW="710891" imgH="406224" progId="Equation.3">
                    <p:embed/>
                  </p:oleObj>
                </mc:Choice>
                <mc:Fallback>
                  <p:oleObj name="Equation" r:id="rId17" imgW="710891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7842" y="5833125"/>
                          <a:ext cx="7112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0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3006430"/>
                </p:ext>
              </p:extLst>
            </p:nvPr>
          </p:nvGraphicFramePr>
          <p:xfrm>
            <a:off x="5338313" y="5708202"/>
            <a:ext cx="490991" cy="531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57" name="Equation" r:id="rId19" imgW="152280" imgH="164880" progId="Equation.3">
                    <p:embed/>
                  </p:oleObj>
                </mc:Choice>
                <mc:Fallback>
                  <p:oleObj name="Equation" r:id="rId19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8313" y="5708202"/>
                          <a:ext cx="490991" cy="5319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5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536819"/>
              </p:ext>
            </p:extLst>
          </p:nvPr>
        </p:nvGraphicFramePr>
        <p:xfrm>
          <a:off x="4114800" y="481264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18" name="Equation" r:id="rId3" imgW="3975100" imgH="711200" progId="Equation.3">
                  <p:embed/>
                </p:oleObj>
              </mc:Choice>
              <mc:Fallback>
                <p:oleObj name="Equation" r:id="rId3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81264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13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54994"/>
              </p:ext>
            </p:extLst>
          </p:nvPr>
        </p:nvGraphicFramePr>
        <p:xfrm>
          <a:off x="8458200" y="2157664"/>
          <a:ext cx="1358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19" name="Equation" r:id="rId5" imgW="1358310" imgH="533169" progId="Equation.3">
                  <p:embed/>
                </p:oleObj>
              </mc:Choice>
              <mc:Fallback>
                <p:oleObj name="Equation" r:id="rId5" imgW="1358310" imgH="533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2157664"/>
                        <a:ext cx="1358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524000" y="2851021"/>
            <a:ext cx="9144000" cy="3723237"/>
            <a:chOff x="1524000" y="2843464"/>
            <a:chExt cx="9144000" cy="3723237"/>
          </a:xfrm>
        </p:grpSpPr>
        <p:graphicFrame>
          <p:nvGraphicFramePr>
            <p:cNvPr id="5939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5612390"/>
                </p:ext>
              </p:extLst>
            </p:nvPr>
          </p:nvGraphicFramePr>
          <p:xfrm>
            <a:off x="1981201" y="5105400"/>
            <a:ext cx="8029575" cy="654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0" name="Equation" r:id="rId7" imgW="2806700" imgH="228600" progId="Equation.3">
                    <p:embed/>
                  </p:oleObj>
                </mc:Choice>
                <mc:Fallback>
                  <p:oleObj name="Equation" r:id="rId7" imgW="2806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1201" y="5105400"/>
                          <a:ext cx="8029575" cy="654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39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3712208"/>
                </p:ext>
              </p:extLst>
            </p:nvPr>
          </p:nvGraphicFramePr>
          <p:xfrm>
            <a:off x="3116013" y="6019800"/>
            <a:ext cx="381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1" name="Equation" r:id="rId9" imgW="126835" imgH="152202" progId="Equation.3">
                    <p:embed/>
                  </p:oleObj>
                </mc:Choice>
                <mc:Fallback>
                  <p:oleObj name="Equation" r:id="rId9" imgW="126835" imgH="1522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6013" y="6019800"/>
                          <a:ext cx="381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399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2006110"/>
                </p:ext>
              </p:extLst>
            </p:nvPr>
          </p:nvGraphicFramePr>
          <p:xfrm>
            <a:off x="4159250" y="4479532"/>
            <a:ext cx="372922" cy="403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2" name="Equation" r:id="rId11" imgW="152280" imgH="164880" progId="Equation.3">
                    <p:embed/>
                  </p:oleObj>
                </mc:Choice>
                <mc:Fallback>
                  <p:oleObj name="Equation" r:id="rId11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9250" y="4479532"/>
                          <a:ext cx="372922" cy="4039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05" name="AutoShape 15"/>
            <p:cNvSpPr>
              <a:spLocks/>
            </p:cNvSpPr>
            <p:nvPr/>
          </p:nvSpPr>
          <p:spPr bwMode="auto">
            <a:xfrm rot="5400000">
              <a:off x="3048000" y="5558046"/>
              <a:ext cx="457200" cy="618708"/>
            </a:xfrm>
            <a:prstGeom prst="rightBrace">
              <a:avLst>
                <a:gd name="adj1" fmla="val 13889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59406" name="AutoShape 16"/>
            <p:cNvSpPr>
              <a:spLocks/>
            </p:cNvSpPr>
            <p:nvPr/>
          </p:nvSpPr>
          <p:spPr bwMode="auto">
            <a:xfrm rot="5400000">
              <a:off x="2209800" y="5558046"/>
              <a:ext cx="457200" cy="618708"/>
            </a:xfrm>
            <a:prstGeom prst="rightBrace">
              <a:avLst>
                <a:gd name="adj1" fmla="val 13889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59407" name="AutoShape 17"/>
            <p:cNvSpPr>
              <a:spLocks/>
            </p:cNvSpPr>
            <p:nvPr/>
          </p:nvSpPr>
          <p:spPr bwMode="auto">
            <a:xfrm rot="5400000">
              <a:off x="7504125" y="3642488"/>
              <a:ext cx="430750" cy="4360401"/>
            </a:xfrm>
            <a:prstGeom prst="rightBrace">
              <a:avLst>
                <a:gd name="adj1" fmla="val 86111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59408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8660734"/>
                </p:ext>
              </p:extLst>
            </p:nvPr>
          </p:nvGraphicFramePr>
          <p:xfrm>
            <a:off x="2286000" y="6096000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3" name="Equation" r:id="rId13" imgW="291973" imgH="304668" progId="Equation.3">
                    <p:embed/>
                  </p:oleObj>
                </mc:Choice>
                <mc:Fallback>
                  <p:oleObj name="Equation" r:id="rId13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0" y="6096000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09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307944"/>
                </p:ext>
              </p:extLst>
            </p:nvPr>
          </p:nvGraphicFramePr>
          <p:xfrm>
            <a:off x="7586150" y="6076687"/>
            <a:ext cx="2667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4" name="Equation" r:id="rId15" imgW="266584" imgH="279279" progId="Equation.3">
                    <p:embed/>
                  </p:oleObj>
                </mc:Choice>
                <mc:Fallback>
                  <p:oleObj name="Equation" r:id="rId15" imgW="266584" imgH="27927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86150" y="6076687"/>
                          <a:ext cx="2667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14" name="AutoShape 25"/>
            <p:cNvSpPr>
              <a:spLocks/>
            </p:cNvSpPr>
            <p:nvPr/>
          </p:nvSpPr>
          <p:spPr bwMode="auto">
            <a:xfrm rot="5400000">
              <a:off x="3848100" y="5560874"/>
              <a:ext cx="457200" cy="613053"/>
            </a:xfrm>
            <a:prstGeom prst="rightBrace">
              <a:avLst>
                <a:gd name="adj1" fmla="val 125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59415" name="AutoShape 26"/>
            <p:cNvSpPr>
              <a:spLocks/>
            </p:cNvSpPr>
            <p:nvPr/>
          </p:nvSpPr>
          <p:spPr bwMode="auto">
            <a:xfrm rot="5400000">
              <a:off x="4744437" y="5395049"/>
              <a:ext cx="469373" cy="893902"/>
            </a:xfrm>
            <a:prstGeom prst="rightBrace">
              <a:avLst>
                <a:gd name="adj1" fmla="val 125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59416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6109766"/>
                </p:ext>
              </p:extLst>
            </p:nvPr>
          </p:nvGraphicFramePr>
          <p:xfrm>
            <a:off x="3810000" y="6096001"/>
            <a:ext cx="457200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5" name="Equation" r:id="rId17" imgW="164957" imgH="152268" progId="Equation.3">
                    <p:embed/>
                  </p:oleObj>
                </mc:Choice>
                <mc:Fallback>
                  <p:oleObj name="Equation" r:id="rId17" imgW="164957" imgH="1522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0" y="6096001"/>
                          <a:ext cx="457200" cy="422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7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039203"/>
                </p:ext>
              </p:extLst>
            </p:nvPr>
          </p:nvGraphicFramePr>
          <p:xfrm>
            <a:off x="4767985" y="6038063"/>
            <a:ext cx="422275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6" name="Equation" r:id="rId19" imgW="152334" imgH="190417" progId="Equation.3">
                    <p:embed/>
                  </p:oleObj>
                </mc:Choice>
                <mc:Fallback>
                  <p:oleObj name="Equation" r:id="rId19" imgW="152334" imgH="1904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7985" y="6038063"/>
                          <a:ext cx="422275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8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7073116"/>
                </p:ext>
              </p:extLst>
            </p:nvPr>
          </p:nvGraphicFramePr>
          <p:xfrm>
            <a:off x="2895600" y="3683266"/>
            <a:ext cx="14097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7" name="Equation" r:id="rId21" imgW="469696" imgH="203112" progId="Equation.3">
                    <p:embed/>
                  </p:oleObj>
                </mc:Choice>
                <mc:Fallback>
                  <p:oleObj name="Equation" r:id="rId21" imgW="469696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5600" y="3683266"/>
                          <a:ext cx="14097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19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277148"/>
                </p:ext>
              </p:extLst>
            </p:nvPr>
          </p:nvGraphicFramePr>
          <p:xfrm>
            <a:off x="5029200" y="3683266"/>
            <a:ext cx="15240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8" name="Equation" r:id="rId23" imgW="508000" imgH="241300" progId="Equation.3">
                    <p:embed/>
                  </p:oleObj>
                </mc:Choice>
                <mc:Fallback>
                  <p:oleObj name="Equation" r:id="rId23" imgW="508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9200" y="3683266"/>
                          <a:ext cx="1524000" cy="723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420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8307312"/>
                </p:ext>
              </p:extLst>
            </p:nvPr>
          </p:nvGraphicFramePr>
          <p:xfrm>
            <a:off x="7391400" y="3683266"/>
            <a:ext cx="205740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29" name="Equation" r:id="rId25" imgW="685800" imgH="228600" progId="Equation.3">
                    <p:embed/>
                  </p:oleObj>
                </mc:Choice>
                <mc:Fallback>
                  <p:oleObj name="Equation" r:id="rId25" imgW="6858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3683266"/>
                          <a:ext cx="2057400" cy="685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22" name="Line 33"/>
            <p:cNvSpPr>
              <a:spLocks noChangeShapeType="1"/>
            </p:cNvSpPr>
            <p:nvPr/>
          </p:nvSpPr>
          <p:spPr bwMode="auto">
            <a:xfrm>
              <a:off x="1524000" y="2843464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1" name="AutoShape 38"/>
            <p:cNvSpPr>
              <a:spLocks/>
            </p:cNvSpPr>
            <p:nvPr/>
          </p:nvSpPr>
          <p:spPr bwMode="auto">
            <a:xfrm rot="16200000">
              <a:off x="3864952" y="3134258"/>
              <a:ext cx="430348" cy="4058034"/>
            </a:xfrm>
            <a:prstGeom prst="rightBracket">
              <a:avLst>
                <a:gd name="adj" fmla="val 91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32" name="AutoShape 39"/>
            <p:cNvSpPr>
              <a:spLocks/>
            </p:cNvSpPr>
            <p:nvPr/>
          </p:nvSpPr>
          <p:spPr bwMode="auto">
            <a:xfrm rot="16200000">
              <a:off x="7001702" y="4166937"/>
              <a:ext cx="312820" cy="1876926"/>
            </a:xfrm>
            <a:prstGeom prst="rightBracket">
              <a:avLst>
                <a:gd name="adj" fmla="val 6944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33" name="AutoShape 40"/>
            <p:cNvSpPr>
              <a:spLocks/>
            </p:cNvSpPr>
            <p:nvPr/>
          </p:nvSpPr>
          <p:spPr bwMode="auto">
            <a:xfrm rot="16200000">
              <a:off x="8973684" y="4181500"/>
              <a:ext cx="380999" cy="1914201"/>
            </a:xfrm>
            <a:prstGeom prst="rightBracket">
              <a:avLst>
                <a:gd name="adj" fmla="val 6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34" name="Text Box 3"/>
            <p:cNvSpPr txBox="1">
              <a:spLocks noChangeArrowheads="1"/>
            </p:cNvSpPr>
            <p:nvPr/>
          </p:nvSpPr>
          <p:spPr bwMode="auto">
            <a:xfrm>
              <a:off x="1600200" y="2946939"/>
              <a:ext cx="1874838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3600" b="1">
                  <a:solidFill>
                    <a:srgbClr val="006600"/>
                  </a:solidFill>
                </a:rPr>
                <a:t>Case 1:</a:t>
              </a:r>
            </a:p>
          </p:txBody>
        </p:sp>
        <p:graphicFrame>
          <p:nvGraphicFramePr>
            <p:cNvPr id="3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5398223"/>
                </p:ext>
              </p:extLst>
            </p:nvPr>
          </p:nvGraphicFramePr>
          <p:xfrm>
            <a:off x="3962400" y="3148551"/>
            <a:ext cx="711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30" name="Equation" r:id="rId27" imgW="710891" imgH="406224" progId="Equation.3">
                    <p:embed/>
                  </p:oleObj>
                </mc:Choice>
                <mc:Fallback>
                  <p:oleObj name="Equation" r:id="rId27" imgW="710891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2400" y="3148551"/>
                          <a:ext cx="7112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4953000" y="2996151"/>
              <a:ext cx="9461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is in</a:t>
              </a:r>
            </a:p>
          </p:txBody>
        </p:sp>
        <p:graphicFrame>
          <p:nvGraphicFramePr>
            <p:cNvPr id="37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232169"/>
                </p:ext>
              </p:extLst>
            </p:nvPr>
          </p:nvGraphicFramePr>
          <p:xfrm>
            <a:off x="6047025" y="2934676"/>
            <a:ext cx="525230" cy="560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31" name="Equation" r:id="rId29" imgW="190440" imgH="203040" progId="Equation.3">
                    <p:embed/>
                  </p:oleObj>
                </mc:Choice>
                <mc:Fallback>
                  <p:oleObj name="Equation" r:id="rId29" imgW="1904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7025" y="2934676"/>
                          <a:ext cx="525230" cy="560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524000" y="2970464"/>
              <a:ext cx="5410200" cy="584775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39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2345267"/>
                </p:ext>
              </p:extLst>
            </p:nvPr>
          </p:nvGraphicFramePr>
          <p:xfrm>
            <a:off x="7046686" y="4476811"/>
            <a:ext cx="372922" cy="403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32" name="Equation" r:id="rId31" imgW="152280" imgH="164880" progId="Equation.3">
                    <p:embed/>
                  </p:oleObj>
                </mc:Choice>
                <mc:Fallback>
                  <p:oleObj name="Equation" r:id="rId31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6686" y="4476811"/>
                          <a:ext cx="372922" cy="4039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6276870"/>
                </p:ext>
              </p:extLst>
            </p:nvPr>
          </p:nvGraphicFramePr>
          <p:xfrm>
            <a:off x="8977722" y="4466472"/>
            <a:ext cx="372922" cy="411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33" name="Equation" r:id="rId33" imgW="152280" imgH="164880" progId="Equation.3">
                    <p:embed/>
                  </p:oleObj>
                </mc:Choice>
                <mc:Fallback>
                  <p:oleObj name="Equation" r:id="rId33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77722" y="4466472"/>
                          <a:ext cx="372922" cy="411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082197"/>
              </p:ext>
            </p:extLst>
          </p:nvPr>
        </p:nvGraphicFramePr>
        <p:xfrm>
          <a:off x="2517775" y="1573213"/>
          <a:ext cx="23114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4" name="Equation" r:id="rId34" imgW="698400" imgH="203040" progId="Equation.3">
                  <p:embed/>
                </p:oleObj>
              </mc:Choice>
              <mc:Fallback>
                <p:oleObj name="Equation" r:id="rId34" imgW="698400" imgH="2030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1573213"/>
                        <a:ext cx="23114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30530"/>
              </p:ext>
            </p:extLst>
          </p:nvPr>
        </p:nvGraphicFramePr>
        <p:xfrm>
          <a:off x="2498725" y="2309812"/>
          <a:ext cx="2033447" cy="551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5" name="Equation" r:id="rId36" imgW="609480" imgH="164880" progId="Equation.3">
                  <p:embed/>
                </p:oleObj>
              </mc:Choice>
              <mc:Fallback>
                <p:oleObj name="Equation" r:id="rId36" imgW="609480" imgH="1648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2309812"/>
                        <a:ext cx="2033447" cy="551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032610"/>
              </p:ext>
            </p:extLst>
          </p:nvPr>
        </p:nvGraphicFramePr>
        <p:xfrm>
          <a:off x="5727700" y="2179864"/>
          <a:ext cx="1726898" cy="61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36" name="Equation" r:id="rId38" imgW="571320" imgH="203040" progId="Equation.3">
                  <p:embed/>
                </p:oleObj>
              </mc:Choice>
              <mc:Fallback>
                <p:oleObj name="Equation" r:id="rId38" imgW="571320" imgH="2030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2179864"/>
                        <a:ext cx="1726898" cy="614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66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641840"/>
              </p:ext>
            </p:extLst>
          </p:nvPr>
        </p:nvGraphicFramePr>
        <p:xfrm>
          <a:off x="4114800" y="269507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9" name="Equation" r:id="rId4" imgW="3975100" imgH="711200" progId="Equation.3">
                  <p:embed/>
                </p:oleObj>
              </mc:Choice>
              <mc:Fallback>
                <p:oleObj name="Equation" r:id="rId4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69507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44176"/>
              </p:ext>
            </p:extLst>
          </p:nvPr>
        </p:nvGraphicFramePr>
        <p:xfrm>
          <a:off x="8458200" y="1945907"/>
          <a:ext cx="1358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0" name="Equation" r:id="rId6" imgW="1358310" imgH="533169" progId="Equation.3">
                  <p:embed/>
                </p:oleObj>
              </mc:Choice>
              <mc:Fallback>
                <p:oleObj name="Equation" r:id="rId6" imgW="1358310" imgH="533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1945907"/>
                        <a:ext cx="1358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524000" y="2631707"/>
            <a:ext cx="9144000" cy="2814492"/>
            <a:chOff x="1524000" y="2631707"/>
            <a:chExt cx="9144000" cy="2814492"/>
          </a:xfrm>
        </p:grpSpPr>
        <p:graphicFrame>
          <p:nvGraphicFramePr>
            <p:cNvPr id="6042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43104542"/>
                </p:ext>
              </p:extLst>
            </p:nvPr>
          </p:nvGraphicFramePr>
          <p:xfrm>
            <a:off x="2000451" y="3988874"/>
            <a:ext cx="8029575" cy="654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11" name="Equation" r:id="rId8" imgW="2806700" imgH="228600" progId="Equation.3">
                    <p:embed/>
                  </p:oleObj>
                </mc:Choice>
                <mc:Fallback>
                  <p:oleObj name="Equation" r:id="rId8" imgW="2806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0451" y="3988874"/>
                          <a:ext cx="8029575" cy="654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9694423"/>
                </p:ext>
              </p:extLst>
            </p:nvPr>
          </p:nvGraphicFramePr>
          <p:xfrm>
            <a:off x="3121025" y="4811713"/>
            <a:ext cx="4953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12" name="Equation" r:id="rId10" imgW="164880" imgH="203040" progId="Equation.3">
                    <p:embed/>
                  </p:oleObj>
                </mc:Choice>
                <mc:Fallback>
                  <p:oleObj name="Equation" r:id="rId10" imgW="1648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1025" y="4811713"/>
                          <a:ext cx="4953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992038"/>
                </p:ext>
              </p:extLst>
            </p:nvPr>
          </p:nvGraphicFramePr>
          <p:xfrm>
            <a:off x="3324225" y="3397250"/>
            <a:ext cx="1782763" cy="595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13" name="Equation" r:id="rId12" imgW="647640" imgH="215640" progId="Equation.3">
                    <p:embed/>
                  </p:oleObj>
                </mc:Choice>
                <mc:Fallback>
                  <p:oleObj name="Equation" r:id="rId12" imgW="6476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4225" y="3397250"/>
                          <a:ext cx="1782763" cy="595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2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7205894"/>
                </p:ext>
              </p:extLst>
            </p:nvPr>
          </p:nvGraphicFramePr>
          <p:xfrm>
            <a:off x="7013120" y="3487504"/>
            <a:ext cx="416380" cy="451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14" name="Equation" r:id="rId14" imgW="152280" imgH="164880" progId="Equation.3">
                    <p:embed/>
                  </p:oleObj>
                </mc:Choice>
                <mc:Fallback>
                  <p:oleObj name="Equation" r:id="rId14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13120" y="3487504"/>
                          <a:ext cx="416380" cy="451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26" name="AutoShape 8"/>
            <p:cNvSpPr>
              <a:spLocks/>
            </p:cNvSpPr>
            <p:nvPr/>
          </p:nvSpPr>
          <p:spPr bwMode="auto">
            <a:xfrm rot="16200000">
              <a:off x="3938340" y="2043769"/>
              <a:ext cx="304799" cy="4042610"/>
            </a:xfrm>
            <a:prstGeom prst="rightBracket">
              <a:avLst>
                <a:gd name="adj" fmla="val 14444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0427" name="AutoShape 9"/>
            <p:cNvSpPr>
              <a:spLocks/>
            </p:cNvSpPr>
            <p:nvPr/>
          </p:nvSpPr>
          <p:spPr bwMode="auto">
            <a:xfrm rot="16200000">
              <a:off x="6992690" y="3101011"/>
              <a:ext cx="304800" cy="1928124"/>
            </a:xfrm>
            <a:prstGeom prst="rightBracket">
              <a:avLst>
                <a:gd name="adj" fmla="val 6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0428" name="AutoShape 10"/>
            <p:cNvSpPr>
              <a:spLocks/>
            </p:cNvSpPr>
            <p:nvPr/>
          </p:nvSpPr>
          <p:spPr bwMode="auto">
            <a:xfrm rot="16200000">
              <a:off x="8933848" y="3246925"/>
              <a:ext cx="304800" cy="1636294"/>
            </a:xfrm>
            <a:prstGeom prst="rightBracket">
              <a:avLst>
                <a:gd name="adj" fmla="val 61111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0429" name="AutoShape 11"/>
            <p:cNvSpPr>
              <a:spLocks/>
            </p:cNvSpPr>
            <p:nvPr/>
          </p:nvSpPr>
          <p:spPr bwMode="auto">
            <a:xfrm rot="5400000">
              <a:off x="3067250" y="4441520"/>
              <a:ext cx="457200" cy="618708"/>
            </a:xfrm>
            <a:prstGeom prst="rightBrace">
              <a:avLst>
                <a:gd name="adj1" fmla="val 13889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0430" name="AutoShape 12"/>
            <p:cNvSpPr>
              <a:spLocks/>
            </p:cNvSpPr>
            <p:nvPr/>
          </p:nvSpPr>
          <p:spPr bwMode="auto">
            <a:xfrm rot="5400000">
              <a:off x="2229050" y="4441520"/>
              <a:ext cx="457200" cy="618708"/>
            </a:xfrm>
            <a:prstGeom prst="rightBrace">
              <a:avLst>
                <a:gd name="adj1" fmla="val 13889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0431" name="AutoShape 13"/>
            <p:cNvSpPr>
              <a:spLocks/>
            </p:cNvSpPr>
            <p:nvPr/>
          </p:nvSpPr>
          <p:spPr bwMode="auto">
            <a:xfrm rot="5400000">
              <a:off x="7451668" y="2594791"/>
              <a:ext cx="457200" cy="4312165"/>
            </a:xfrm>
            <a:prstGeom prst="rightBrace">
              <a:avLst>
                <a:gd name="adj1" fmla="val 86111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60432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7132498"/>
                </p:ext>
              </p:extLst>
            </p:nvPr>
          </p:nvGraphicFramePr>
          <p:xfrm>
            <a:off x="2305250" y="4979474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15" name="Equation" r:id="rId16" imgW="291973" imgH="304668" progId="Equation.3">
                    <p:embed/>
                  </p:oleObj>
                </mc:Choice>
                <mc:Fallback>
                  <p:oleObj name="Equation" r:id="rId16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5250" y="4979474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33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2132315"/>
                </p:ext>
              </p:extLst>
            </p:nvPr>
          </p:nvGraphicFramePr>
          <p:xfrm>
            <a:off x="7546918" y="5046903"/>
            <a:ext cx="2667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16" name="Equation" r:id="rId18" imgW="266584" imgH="279279" progId="Equation.3">
                    <p:embed/>
                  </p:oleObj>
                </mc:Choice>
                <mc:Fallback>
                  <p:oleObj name="Equation" r:id="rId18" imgW="266584" imgH="27927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46918" y="5046903"/>
                          <a:ext cx="2667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38" name="AutoShape 20"/>
            <p:cNvSpPr>
              <a:spLocks/>
            </p:cNvSpPr>
            <p:nvPr/>
          </p:nvSpPr>
          <p:spPr bwMode="auto">
            <a:xfrm rot="5400000">
              <a:off x="3867350" y="4444348"/>
              <a:ext cx="457200" cy="613053"/>
            </a:xfrm>
            <a:prstGeom prst="rightBrace">
              <a:avLst>
                <a:gd name="adj1" fmla="val 125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0439" name="AutoShape 21"/>
            <p:cNvSpPr>
              <a:spLocks/>
            </p:cNvSpPr>
            <p:nvPr/>
          </p:nvSpPr>
          <p:spPr bwMode="auto">
            <a:xfrm rot="5400000">
              <a:off x="4752526" y="4321171"/>
              <a:ext cx="457200" cy="859407"/>
            </a:xfrm>
            <a:prstGeom prst="rightBrace">
              <a:avLst>
                <a:gd name="adj1" fmla="val 125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60440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6156257"/>
                </p:ext>
              </p:extLst>
            </p:nvPr>
          </p:nvGraphicFramePr>
          <p:xfrm>
            <a:off x="3829250" y="4979475"/>
            <a:ext cx="457200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17" name="Equation" r:id="rId20" imgW="164957" imgH="152268" progId="Equation.3">
                    <p:embed/>
                  </p:oleObj>
                </mc:Choice>
                <mc:Fallback>
                  <p:oleObj name="Equation" r:id="rId20" imgW="164957" imgH="1522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9250" y="4979475"/>
                          <a:ext cx="457200" cy="422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41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0266450"/>
                </p:ext>
              </p:extLst>
            </p:nvPr>
          </p:nvGraphicFramePr>
          <p:xfrm>
            <a:off x="4716807" y="4811199"/>
            <a:ext cx="528637" cy="63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18" name="Equation" r:id="rId22" imgW="190440" imgH="228600" progId="Equation.3">
                    <p:embed/>
                  </p:oleObj>
                </mc:Choice>
                <mc:Fallback>
                  <p:oleObj name="Equation" r:id="rId22" imgW="1904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6807" y="4811199"/>
                          <a:ext cx="528637" cy="635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42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5866755"/>
                </p:ext>
              </p:extLst>
            </p:nvPr>
          </p:nvGraphicFramePr>
          <p:xfrm>
            <a:off x="2895600" y="2662991"/>
            <a:ext cx="14097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19" name="Equation" r:id="rId24" imgW="469696" imgH="203112" progId="Equation.3">
                    <p:embed/>
                  </p:oleObj>
                </mc:Choice>
                <mc:Fallback>
                  <p:oleObj name="Equation" r:id="rId24" imgW="469696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5600" y="2662991"/>
                          <a:ext cx="14097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43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3666120"/>
                </p:ext>
              </p:extLst>
            </p:nvPr>
          </p:nvGraphicFramePr>
          <p:xfrm>
            <a:off x="5029200" y="2662991"/>
            <a:ext cx="15240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20" name="Equation" r:id="rId26" imgW="508000" imgH="241300" progId="Equation.3">
                    <p:embed/>
                  </p:oleObj>
                </mc:Choice>
                <mc:Fallback>
                  <p:oleObj name="Equation" r:id="rId26" imgW="508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9200" y="2662991"/>
                          <a:ext cx="1524000" cy="723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444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1937913"/>
                </p:ext>
              </p:extLst>
            </p:nvPr>
          </p:nvGraphicFramePr>
          <p:xfrm>
            <a:off x="7391400" y="2662991"/>
            <a:ext cx="205740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21" name="Equation" r:id="rId28" imgW="685800" imgH="228600" progId="Equation.3">
                    <p:embed/>
                  </p:oleObj>
                </mc:Choice>
                <mc:Fallback>
                  <p:oleObj name="Equation" r:id="rId28" imgW="6858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2662991"/>
                          <a:ext cx="2057400" cy="685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445" name="Line 28"/>
            <p:cNvSpPr>
              <a:spLocks noChangeShapeType="1"/>
            </p:cNvSpPr>
            <p:nvPr/>
          </p:nvSpPr>
          <p:spPr bwMode="auto">
            <a:xfrm>
              <a:off x="1524000" y="2631707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3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6794525"/>
                </p:ext>
              </p:extLst>
            </p:nvPr>
          </p:nvGraphicFramePr>
          <p:xfrm>
            <a:off x="8878058" y="3461594"/>
            <a:ext cx="416380" cy="451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22" name="Equation" r:id="rId30" imgW="152280" imgH="164880" progId="Equation.3">
                    <p:embed/>
                  </p:oleObj>
                </mc:Choice>
                <mc:Fallback>
                  <p:oleObj name="Equation" r:id="rId30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8058" y="3461594"/>
                          <a:ext cx="416380" cy="451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1905000" y="5337175"/>
            <a:ext cx="9342789" cy="1215900"/>
            <a:chOff x="1905000" y="5337175"/>
            <a:chExt cx="9342789" cy="1215900"/>
          </a:xfrm>
        </p:grpSpPr>
        <p:graphicFrame>
          <p:nvGraphicFramePr>
            <p:cNvPr id="30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1865982"/>
                </p:ext>
              </p:extLst>
            </p:nvPr>
          </p:nvGraphicFramePr>
          <p:xfrm>
            <a:off x="4486275" y="5337175"/>
            <a:ext cx="5059363" cy="704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23" name="Equation" r:id="rId31" imgW="1638000" imgH="228600" progId="Equation.3">
                    <p:embed/>
                  </p:oleObj>
                </mc:Choice>
                <mc:Fallback>
                  <p:oleObj name="Equation" r:id="rId31" imgW="16380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6275" y="5337175"/>
                          <a:ext cx="5059363" cy="704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1905000" y="5394199"/>
              <a:ext cx="19494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However:</a:t>
              </a:r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8187089" y="5973637"/>
              <a:ext cx="306070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b="1" dirty="0">
                  <a:solidFill>
                    <a:srgbClr val="FF3300"/>
                  </a:solidFill>
                </a:rPr>
                <a:t>Contradiction!!!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630095"/>
              </p:ext>
            </p:extLst>
          </p:nvPr>
        </p:nvGraphicFramePr>
        <p:xfrm>
          <a:off x="2517775" y="1222161"/>
          <a:ext cx="23114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4" name="Equation" r:id="rId33" imgW="698197" imgH="203112" progId="Equation.3">
                  <p:embed/>
                </p:oleObj>
              </mc:Choice>
              <mc:Fallback>
                <p:oleObj name="Equation" r:id="rId33" imgW="698197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1222161"/>
                        <a:ext cx="23114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946560"/>
              </p:ext>
            </p:extLst>
          </p:nvPr>
        </p:nvGraphicFramePr>
        <p:xfrm>
          <a:off x="2498725" y="1958760"/>
          <a:ext cx="2018674" cy="5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5" name="Equation" r:id="rId35" imgW="609336" imgH="165028" progId="Equation.3">
                  <p:embed/>
                </p:oleObj>
              </mc:Choice>
              <mc:Fallback>
                <p:oleObj name="Equation" r:id="rId35" imgW="609336" imgH="16502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958760"/>
                        <a:ext cx="2018674" cy="5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193111"/>
              </p:ext>
            </p:extLst>
          </p:nvPr>
        </p:nvGraphicFramePr>
        <p:xfrm>
          <a:off x="5727700" y="1936535"/>
          <a:ext cx="1595664" cy="567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6" name="Equation" r:id="rId37" imgW="571252" imgH="203112" progId="Equation.3">
                  <p:embed/>
                </p:oleObj>
              </mc:Choice>
              <mc:Fallback>
                <p:oleObj name="Equation" r:id="rId37" imgW="571252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1936535"/>
                        <a:ext cx="1595664" cy="5674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36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8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480376"/>
              </p:ext>
            </p:extLst>
          </p:nvPr>
        </p:nvGraphicFramePr>
        <p:xfrm>
          <a:off x="4114800" y="250257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49" name="Equation" r:id="rId3" imgW="3975100" imgH="711200" progId="Equation.3">
                  <p:embed/>
                </p:oleObj>
              </mc:Choice>
              <mc:Fallback>
                <p:oleObj name="Equation" r:id="rId3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50257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0" name="Object 10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455537"/>
              </p:ext>
            </p:extLst>
          </p:nvPr>
        </p:nvGraphicFramePr>
        <p:xfrm>
          <a:off x="8458200" y="1926657"/>
          <a:ext cx="1358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50" name="Equation" r:id="rId5" imgW="1358310" imgH="533169" progId="Equation.3">
                  <p:embed/>
                </p:oleObj>
              </mc:Choice>
              <mc:Fallback>
                <p:oleObj name="Equation" r:id="rId5" imgW="1358310" imgH="533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1926657"/>
                        <a:ext cx="1358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524000" y="2612457"/>
            <a:ext cx="9144000" cy="2782240"/>
            <a:chOff x="1524000" y="2612457"/>
            <a:chExt cx="9144000" cy="2782240"/>
          </a:xfrm>
        </p:grpSpPr>
        <p:sp>
          <p:nvSpPr>
            <p:cNvPr id="62469" name="Text Box 3"/>
            <p:cNvSpPr txBox="1">
              <a:spLocks noChangeArrowheads="1"/>
            </p:cNvSpPr>
            <p:nvPr/>
          </p:nvSpPr>
          <p:spPr bwMode="auto">
            <a:xfrm>
              <a:off x="1608222" y="2641855"/>
              <a:ext cx="1874838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3600" b="1">
                  <a:solidFill>
                    <a:srgbClr val="006600"/>
                  </a:solidFill>
                </a:rPr>
                <a:t>Case 2:</a:t>
              </a:r>
            </a:p>
          </p:txBody>
        </p:sp>
        <p:graphicFrame>
          <p:nvGraphicFramePr>
            <p:cNvPr id="62470" name="Object 10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6029616"/>
                </p:ext>
              </p:extLst>
            </p:nvPr>
          </p:nvGraphicFramePr>
          <p:xfrm>
            <a:off x="3970422" y="2843467"/>
            <a:ext cx="711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1" name="Equation" r:id="rId7" imgW="710891" imgH="406224" progId="Equation.3">
                    <p:embed/>
                  </p:oleObj>
                </mc:Choice>
                <mc:Fallback>
                  <p:oleObj name="Equation" r:id="rId7" imgW="710891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0422" y="2843467"/>
                          <a:ext cx="7112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71" name="Text Box 5"/>
            <p:cNvSpPr txBox="1">
              <a:spLocks noChangeArrowheads="1"/>
            </p:cNvSpPr>
            <p:nvPr/>
          </p:nvSpPr>
          <p:spPr bwMode="auto">
            <a:xfrm>
              <a:off x="4961022" y="2691067"/>
              <a:ext cx="9461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is in</a:t>
              </a:r>
            </a:p>
          </p:txBody>
        </p:sp>
        <p:graphicFrame>
          <p:nvGraphicFramePr>
            <p:cNvPr id="62472" name="Object 10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2349750"/>
                </p:ext>
              </p:extLst>
            </p:nvPr>
          </p:nvGraphicFramePr>
          <p:xfrm>
            <a:off x="6047016" y="2713308"/>
            <a:ext cx="476250" cy="507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2" name="Equation" r:id="rId9" imgW="190440" imgH="203040" progId="Equation.3">
                    <p:embed/>
                  </p:oleObj>
                </mc:Choice>
                <mc:Fallback>
                  <p:oleObj name="Equation" r:id="rId9" imgW="1904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7016" y="2713308"/>
                          <a:ext cx="476250" cy="5079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73" name="Object 10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8779465"/>
                </p:ext>
              </p:extLst>
            </p:nvPr>
          </p:nvGraphicFramePr>
          <p:xfrm>
            <a:off x="2827422" y="3921497"/>
            <a:ext cx="70866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3" name="Equation" r:id="rId11" imgW="2235200" imgH="228600" progId="Equation.3">
                    <p:embed/>
                  </p:oleObj>
                </mc:Choice>
                <mc:Fallback>
                  <p:oleObj name="Equation" r:id="rId11" imgW="2235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7422" y="3921497"/>
                          <a:ext cx="7086600" cy="723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74" name="Object 10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214161"/>
                </p:ext>
              </p:extLst>
            </p:nvPr>
          </p:nvGraphicFramePr>
          <p:xfrm>
            <a:off x="6027822" y="4988297"/>
            <a:ext cx="711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4" name="Equation" r:id="rId13" imgW="710891" imgH="406224" progId="Equation.3">
                    <p:embed/>
                  </p:oleObj>
                </mc:Choice>
                <mc:Fallback>
                  <p:oleObj name="Equation" r:id="rId13" imgW="710891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27822" y="4988297"/>
                          <a:ext cx="7112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75" name="Object 10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2805434"/>
                </p:ext>
              </p:extLst>
            </p:nvPr>
          </p:nvGraphicFramePr>
          <p:xfrm>
            <a:off x="3786188" y="3394987"/>
            <a:ext cx="374734" cy="405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5" name="Equation" r:id="rId14" imgW="152280" imgH="164880" progId="Equation.3">
                    <p:embed/>
                  </p:oleObj>
                </mc:Choice>
                <mc:Fallback>
                  <p:oleObj name="Equation" r:id="rId14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6188" y="3394987"/>
                          <a:ext cx="374734" cy="405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78" name="AutoShape 16"/>
            <p:cNvSpPr>
              <a:spLocks/>
            </p:cNvSpPr>
            <p:nvPr/>
          </p:nvSpPr>
          <p:spPr bwMode="auto">
            <a:xfrm rot="16200000">
              <a:off x="3797410" y="3007203"/>
              <a:ext cx="185737" cy="1947647"/>
            </a:xfrm>
            <a:prstGeom prst="rightBracket">
              <a:avLst>
                <a:gd name="adj" fmla="val 6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2479" name="AutoShape 17"/>
            <p:cNvSpPr>
              <a:spLocks/>
            </p:cNvSpPr>
            <p:nvPr/>
          </p:nvSpPr>
          <p:spPr bwMode="auto">
            <a:xfrm rot="16200000">
              <a:off x="6292424" y="2531358"/>
              <a:ext cx="211139" cy="2873939"/>
            </a:xfrm>
            <a:prstGeom prst="rightBracket">
              <a:avLst>
                <a:gd name="adj" fmla="val 10555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2480" name="AutoShape 18"/>
            <p:cNvSpPr>
              <a:spLocks/>
            </p:cNvSpPr>
            <p:nvPr/>
          </p:nvSpPr>
          <p:spPr bwMode="auto">
            <a:xfrm rot="16200000">
              <a:off x="8780932" y="3075828"/>
              <a:ext cx="266701" cy="1805637"/>
            </a:xfrm>
            <a:prstGeom prst="rightBracket">
              <a:avLst>
                <a:gd name="adj" fmla="val 6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2481" name="AutoShape 19"/>
            <p:cNvSpPr>
              <a:spLocks/>
            </p:cNvSpPr>
            <p:nvPr/>
          </p:nvSpPr>
          <p:spPr bwMode="auto">
            <a:xfrm rot="5400000">
              <a:off x="6070665" y="3788475"/>
              <a:ext cx="434156" cy="1707291"/>
            </a:xfrm>
            <a:prstGeom prst="rightBrace">
              <a:avLst>
                <a:gd name="adj1" fmla="val 15278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2482" name="AutoShape 20"/>
            <p:cNvSpPr>
              <a:spLocks/>
            </p:cNvSpPr>
            <p:nvPr/>
          </p:nvSpPr>
          <p:spPr bwMode="auto">
            <a:xfrm rot="5400000">
              <a:off x="4030980" y="3329306"/>
              <a:ext cx="232573" cy="2573659"/>
            </a:xfrm>
            <a:prstGeom prst="rightBrace">
              <a:avLst>
                <a:gd name="adj1" fmla="val 63333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2483" name="AutoShape 21"/>
            <p:cNvSpPr>
              <a:spLocks/>
            </p:cNvSpPr>
            <p:nvPr/>
          </p:nvSpPr>
          <p:spPr bwMode="auto">
            <a:xfrm rot="5400000">
              <a:off x="8288614" y="3277816"/>
              <a:ext cx="381258" cy="2675709"/>
            </a:xfrm>
            <a:prstGeom prst="rightBrace">
              <a:avLst>
                <a:gd name="adj1" fmla="val 54167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62484" name="Object 10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2492356"/>
                </p:ext>
              </p:extLst>
            </p:nvPr>
          </p:nvGraphicFramePr>
          <p:xfrm>
            <a:off x="3857134" y="4866755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6" name="Equation" r:id="rId16" imgW="291973" imgH="304668" progId="Equation.3">
                    <p:embed/>
                  </p:oleObj>
                </mc:Choice>
                <mc:Fallback>
                  <p:oleObj name="Equation" r:id="rId16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7134" y="4866755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5" name="Object 10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0278612"/>
                </p:ext>
              </p:extLst>
            </p:nvPr>
          </p:nvGraphicFramePr>
          <p:xfrm>
            <a:off x="8387968" y="4988297"/>
            <a:ext cx="2667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7" name="Equation" r:id="rId18" imgW="266584" imgH="279279" progId="Equation.3">
                    <p:embed/>
                  </p:oleObj>
                </mc:Choice>
                <mc:Fallback>
                  <p:oleObj name="Equation" r:id="rId18" imgW="266584" imgH="27927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7968" y="4988297"/>
                          <a:ext cx="2667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6" name="Rectangle 24"/>
            <p:cNvSpPr>
              <a:spLocks noChangeArrowheads="1"/>
            </p:cNvSpPr>
            <p:nvPr/>
          </p:nvSpPr>
          <p:spPr bwMode="auto">
            <a:xfrm>
              <a:off x="1532022" y="2665380"/>
              <a:ext cx="5257800" cy="584775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2491" name="Text Box 29"/>
            <p:cNvSpPr txBox="1">
              <a:spLocks noChangeArrowheads="1"/>
            </p:cNvSpPr>
            <p:nvPr/>
          </p:nvSpPr>
          <p:spPr bwMode="auto">
            <a:xfrm>
              <a:off x="7226384" y="2731547"/>
              <a:ext cx="331946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>
                  <a:solidFill>
                    <a:srgbClr val="006600"/>
                  </a:solidFill>
                </a:rPr>
                <a:t>Similar to case 1</a:t>
              </a:r>
            </a:p>
          </p:txBody>
        </p:sp>
        <p:sp>
          <p:nvSpPr>
            <p:cNvPr id="62492" name="Line 30"/>
            <p:cNvSpPr>
              <a:spLocks noChangeShapeType="1"/>
            </p:cNvSpPr>
            <p:nvPr/>
          </p:nvSpPr>
          <p:spPr bwMode="auto">
            <a:xfrm>
              <a:off x="1524000" y="2612457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36" name="Object 10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1076213"/>
                </p:ext>
              </p:extLst>
            </p:nvPr>
          </p:nvGraphicFramePr>
          <p:xfrm>
            <a:off x="6415088" y="3439334"/>
            <a:ext cx="374734" cy="405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8" name="Equation" r:id="rId20" imgW="152280" imgH="164880" progId="Equation.3">
                    <p:embed/>
                  </p:oleObj>
                </mc:Choice>
                <mc:Fallback>
                  <p:oleObj name="Equation" r:id="rId20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15088" y="3439334"/>
                          <a:ext cx="374734" cy="405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0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9753037"/>
                </p:ext>
              </p:extLst>
            </p:nvPr>
          </p:nvGraphicFramePr>
          <p:xfrm>
            <a:off x="8856216" y="3380014"/>
            <a:ext cx="374734" cy="509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9" name="Equation" r:id="rId21" imgW="152280" imgH="164880" progId="Equation.3">
                    <p:embed/>
                  </p:oleObj>
                </mc:Choice>
                <mc:Fallback>
                  <p:oleObj name="Equation" r:id="rId21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6216" y="3380014"/>
                          <a:ext cx="374734" cy="5096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630095"/>
              </p:ext>
            </p:extLst>
          </p:nvPr>
        </p:nvGraphicFramePr>
        <p:xfrm>
          <a:off x="2517775" y="1222375"/>
          <a:ext cx="23114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0" name="Equation" r:id="rId22" imgW="698197" imgH="203112" progId="Equation.3">
                  <p:embed/>
                </p:oleObj>
              </mc:Choice>
              <mc:Fallback>
                <p:oleObj name="Equation" r:id="rId22" imgW="698197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1222375"/>
                        <a:ext cx="231140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946560"/>
              </p:ext>
            </p:extLst>
          </p:nvPr>
        </p:nvGraphicFramePr>
        <p:xfrm>
          <a:off x="2498725" y="1958975"/>
          <a:ext cx="20193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1" name="Equation" r:id="rId24" imgW="609336" imgH="165028" progId="Equation.3">
                  <p:embed/>
                </p:oleObj>
              </mc:Choice>
              <mc:Fallback>
                <p:oleObj name="Equation" r:id="rId24" imgW="609336" imgH="16502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958975"/>
                        <a:ext cx="20193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193111"/>
              </p:ext>
            </p:extLst>
          </p:nvPr>
        </p:nvGraphicFramePr>
        <p:xfrm>
          <a:off x="5727700" y="1936750"/>
          <a:ext cx="1595438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2" name="Equation" r:id="rId26" imgW="571252" imgH="203112" progId="Equation.3">
                  <p:embed/>
                </p:oleObj>
              </mc:Choice>
              <mc:Fallback>
                <p:oleObj name="Equation" r:id="rId26" imgW="571252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1936750"/>
                        <a:ext cx="1595438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905000" y="5314586"/>
            <a:ext cx="9342789" cy="1238489"/>
            <a:chOff x="1905000" y="5314586"/>
            <a:chExt cx="9342789" cy="1238489"/>
          </a:xfrm>
        </p:grpSpPr>
        <p:graphicFrame>
          <p:nvGraphicFramePr>
            <p:cNvPr id="29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3513874"/>
                </p:ext>
              </p:extLst>
            </p:nvPr>
          </p:nvGraphicFramePr>
          <p:xfrm>
            <a:off x="4451088" y="5337175"/>
            <a:ext cx="5138775" cy="704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63" name="Equation" r:id="rId28" imgW="1650960" imgH="228600" progId="Equation.3">
                    <p:embed/>
                  </p:oleObj>
                </mc:Choice>
                <mc:Fallback>
                  <p:oleObj name="Equation" r:id="rId28" imgW="16509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1088" y="5337175"/>
                          <a:ext cx="5138775" cy="704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0"/>
            <p:cNvSpPr/>
            <p:nvPr/>
          </p:nvSpPr>
          <p:spPr>
            <a:xfrm>
              <a:off x="8479243" y="5449877"/>
              <a:ext cx="218893" cy="205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 Box 26"/>
            <p:cNvSpPr txBox="1">
              <a:spLocks noChangeArrowheads="1"/>
            </p:cNvSpPr>
            <p:nvPr/>
          </p:nvSpPr>
          <p:spPr bwMode="auto">
            <a:xfrm>
              <a:off x="1905000" y="5394199"/>
              <a:ext cx="19494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/>
                <a:t>However:</a:t>
              </a:r>
            </a:p>
          </p:txBody>
        </p:sp>
        <p:sp>
          <p:nvSpPr>
            <p:cNvPr id="31" name="Text Box 27"/>
            <p:cNvSpPr txBox="1">
              <a:spLocks noChangeArrowheads="1"/>
            </p:cNvSpPr>
            <p:nvPr/>
          </p:nvSpPr>
          <p:spPr bwMode="auto">
            <a:xfrm>
              <a:off x="8187089" y="5973637"/>
              <a:ext cx="306070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b="1" dirty="0">
                  <a:solidFill>
                    <a:srgbClr val="FF3300"/>
                  </a:solidFill>
                </a:rPr>
                <a:t>Contradiction!!!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17809" y="5314586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p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908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2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948807"/>
              </p:ext>
            </p:extLst>
          </p:nvPr>
        </p:nvGraphicFramePr>
        <p:xfrm>
          <a:off x="4114800" y="240631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0" name="Equation" r:id="rId3" imgW="3975100" imgH="711200" progId="Equation.3">
                  <p:embed/>
                </p:oleObj>
              </mc:Choice>
              <mc:Fallback>
                <p:oleObj name="Equation" r:id="rId3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40631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447548"/>
              </p:ext>
            </p:extLst>
          </p:nvPr>
        </p:nvGraphicFramePr>
        <p:xfrm>
          <a:off x="8458200" y="1917031"/>
          <a:ext cx="1358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1" name="Equation" r:id="rId5" imgW="1358310" imgH="533169" progId="Equation.3">
                  <p:embed/>
                </p:oleObj>
              </mc:Choice>
              <mc:Fallback>
                <p:oleObj name="Equation" r:id="rId5" imgW="1358310" imgH="533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1917031"/>
                        <a:ext cx="1358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554078" y="5380038"/>
            <a:ext cx="9342789" cy="1215676"/>
            <a:chOff x="1554078" y="5380038"/>
            <a:chExt cx="9342789" cy="1215676"/>
          </a:xfrm>
        </p:grpSpPr>
        <p:graphicFrame>
          <p:nvGraphicFramePr>
            <p:cNvPr id="42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3505377"/>
                </p:ext>
              </p:extLst>
            </p:nvPr>
          </p:nvGraphicFramePr>
          <p:xfrm>
            <a:off x="4137025" y="5380038"/>
            <a:ext cx="5057775" cy="704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42" name="Equation" r:id="rId7" imgW="1638000" imgH="228600" progId="Equation.3">
                    <p:embed/>
                  </p:oleObj>
                </mc:Choice>
                <mc:Fallback>
                  <p:oleObj name="Equation" r:id="rId7" imgW="16380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7025" y="5380038"/>
                          <a:ext cx="5057775" cy="704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Text Box 26"/>
            <p:cNvSpPr txBox="1">
              <a:spLocks noChangeArrowheads="1"/>
            </p:cNvSpPr>
            <p:nvPr/>
          </p:nvSpPr>
          <p:spPr bwMode="auto">
            <a:xfrm>
              <a:off x="1554078" y="5436838"/>
              <a:ext cx="19494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However:</a:t>
              </a:r>
            </a:p>
          </p:txBody>
        </p:sp>
        <p:sp>
          <p:nvSpPr>
            <p:cNvPr id="44" name="Text Box 27"/>
            <p:cNvSpPr txBox="1">
              <a:spLocks noChangeArrowheads="1"/>
            </p:cNvSpPr>
            <p:nvPr/>
          </p:nvSpPr>
          <p:spPr bwMode="auto">
            <a:xfrm>
              <a:off x="7836167" y="6016276"/>
              <a:ext cx="306070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b="1" dirty="0">
                  <a:solidFill>
                    <a:srgbClr val="FF3300"/>
                  </a:solidFill>
                </a:rPr>
                <a:t>Contradiction!!!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000" y="2602831"/>
            <a:ext cx="9144000" cy="2738882"/>
            <a:chOff x="1524000" y="2602831"/>
            <a:chExt cx="9144000" cy="2738882"/>
          </a:xfrm>
        </p:grpSpPr>
        <p:sp>
          <p:nvSpPr>
            <p:cNvPr id="63493" name="Text Box 3"/>
            <p:cNvSpPr txBox="1">
              <a:spLocks noChangeArrowheads="1"/>
            </p:cNvSpPr>
            <p:nvPr/>
          </p:nvSpPr>
          <p:spPr bwMode="auto">
            <a:xfrm>
              <a:off x="1600200" y="2655886"/>
              <a:ext cx="1874838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3600" b="1">
                  <a:solidFill>
                    <a:srgbClr val="006600"/>
                  </a:solidFill>
                </a:rPr>
                <a:t>Case 3:</a:t>
              </a:r>
            </a:p>
          </p:txBody>
        </p:sp>
        <p:graphicFrame>
          <p:nvGraphicFramePr>
            <p:cNvPr id="63494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4707655"/>
                </p:ext>
              </p:extLst>
            </p:nvPr>
          </p:nvGraphicFramePr>
          <p:xfrm>
            <a:off x="3962400" y="2857498"/>
            <a:ext cx="711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43" name="Equation" r:id="rId9" imgW="710891" imgH="406224" progId="Equation.3">
                    <p:embed/>
                  </p:oleObj>
                </mc:Choice>
                <mc:Fallback>
                  <p:oleObj name="Equation" r:id="rId9" imgW="710891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2400" y="2857498"/>
                          <a:ext cx="7112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495" name="Text Box 5"/>
            <p:cNvSpPr txBox="1">
              <a:spLocks noChangeArrowheads="1"/>
            </p:cNvSpPr>
            <p:nvPr/>
          </p:nvSpPr>
          <p:spPr bwMode="auto">
            <a:xfrm>
              <a:off x="4953000" y="2705098"/>
              <a:ext cx="9461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is in</a:t>
              </a:r>
            </a:p>
          </p:txBody>
        </p:sp>
        <p:graphicFrame>
          <p:nvGraphicFramePr>
            <p:cNvPr id="6349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5058176"/>
                </p:ext>
              </p:extLst>
            </p:nvPr>
          </p:nvGraphicFramePr>
          <p:xfrm>
            <a:off x="5981704" y="2618014"/>
            <a:ext cx="509588" cy="582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44" name="Equation" r:id="rId11" imgW="177480" imgH="203040" progId="Equation.3">
                    <p:embed/>
                  </p:oleObj>
                </mc:Choice>
                <mc:Fallback>
                  <p:oleObj name="Equation" r:id="rId11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1704" y="2618014"/>
                          <a:ext cx="509588" cy="582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10" name="Rectangle 24"/>
            <p:cNvSpPr>
              <a:spLocks noChangeArrowheads="1"/>
            </p:cNvSpPr>
            <p:nvPr/>
          </p:nvSpPr>
          <p:spPr bwMode="auto">
            <a:xfrm>
              <a:off x="1524000" y="2679411"/>
              <a:ext cx="5257800" cy="584775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3515" name="Text Box 29"/>
            <p:cNvSpPr txBox="1">
              <a:spLocks noChangeArrowheads="1"/>
            </p:cNvSpPr>
            <p:nvPr/>
          </p:nvSpPr>
          <p:spPr bwMode="auto">
            <a:xfrm>
              <a:off x="7174246" y="2763903"/>
              <a:ext cx="331946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>
                  <a:solidFill>
                    <a:srgbClr val="006600"/>
                  </a:solidFill>
                </a:rPr>
                <a:t>Similar to case 1</a:t>
              </a:r>
            </a:p>
          </p:txBody>
        </p:sp>
        <p:sp>
          <p:nvSpPr>
            <p:cNvPr id="63516" name="Line 30"/>
            <p:cNvSpPr>
              <a:spLocks noChangeShapeType="1"/>
            </p:cNvSpPr>
            <p:nvPr/>
          </p:nvSpPr>
          <p:spPr bwMode="auto">
            <a:xfrm>
              <a:off x="1524000" y="2602831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9" name="Object 10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3661256"/>
                </p:ext>
              </p:extLst>
            </p:nvPr>
          </p:nvGraphicFramePr>
          <p:xfrm>
            <a:off x="2476500" y="3964136"/>
            <a:ext cx="70866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45" name="Equation" r:id="rId13" imgW="2235200" imgH="228600" progId="Equation.3">
                    <p:embed/>
                  </p:oleObj>
                </mc:Choice>
                <mc:Fallback>
                  <p:oleObj name="Equation" r:id="rId13" imgW="2235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6500" y="3964136"/>
                          <a:ext cx="7086600" cy="723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0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7033901"/>
                </p:ext>
              </p:extLst>
            </p:nvPr>
          </p:nvGraphicFramePr>
          <p:xfrm>
            <a:off x="7836167" y="4935313"/>
            <a:ext cx="711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46" name="Equation" r:id="rId15" imgW="710891" imgH="406224" progId="Equation.3">
                    <p:embed/>
                  </p:oleObj>
                </mc:Choice>
                <mc:Fallback>
                  <p:oleObj name="Equation" r:id="rId15" imgW="710891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36167" y="4935313"/>
                          <a:ext cx="7112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AutoShape 16"/>
            <p:cNvSpPr>
              <a:spLocks/>
            </p:cNvSpPr>
            <p:nvPr/>
          </p:nvSpPr>
          <p:spPr bwMode="auto">
            <a:xfrm rot="16200000">
              <a:off x="3446488" y="3049842"/>
              <a:ext cx="185737" cy="1947647"/>
            </a:xfrm>
            <a:prstGeom prst="rightBracket">
              <a:avLst>
                <a:gd name="adj" fmla="val 6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35" name="AutoShape 17"/>
            <p:cNvSpPr>
              <a:spLocks/>
            </p:cNvSpPr>
            <p:nvPr/>
          </p:nvSpPr>
          <p:spPr bwMode="auto">
            <a:xfrm rot="16200000">
              <a:off x="5941502" y="2573997"/>
              <a:ext cx="211139" cy="2873939"/>
            </a:xfrm>
            <a:prstGeom prst="rightBracket">
              <a:avLst>
                <a:gd name="adj" fmla="val 105556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36" name="AutoShape 18"/>
            <p:cNvSpPr>
              <a:spLocks/>
            </p:cNvSpPr>
            <p:nvPr/>
          </p:nvSpPr>
          <p:spPr bwMode="auto">
            <a:xfrm rot="16200000">
              <a:off x="8430010" y="3118467"/>
              <a:ext cx="266701" cy="1805637"/>
            </a:xfrm>
            <a:prstGeom prst="rightBracket">
              <a:avLst>
                <a:gd name="adj" fmla="val 6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38" name="AutoShape 20"/>
            <p:cNvSpPr>
              <a:spLocks/>
            </p:cNvSpPr>
            <p:nvPr/>
          </p:nvSpPr>
          <p:spPr bwMode="auto">
            <a:xfrm rot="5400000">
              <a:off x="4970454" y="2043052"/>
              <a:ext cx="404774" cy="5326651"/>
            </a:xfrm>
            <a:prstGeom prst="rightBrace">
              <a:avLst>
                <a:gd name="adj1" fmla="val 63333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39" name="AutoShape 21"/>
            <p:cNvSpPr>
              <a:spLocks/>
            </p:cNvSpPr>
            <p:nvPr/>
          </p:nvSpPr>
          <p:spPr bwMode="auto">
            <a:xfrm rot="5400000">
              <a:off x="8882624" y="4280478"/>
              <a:ext cx="322414" cy="844690"/>
            </a:xfrm>
            <a:prstGeom prst="rightBrace">
              <a:avLst>
                <a:gd name="adj1" fmla="val 54167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40" name="Object 10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0203595"/>
                </p:ext>
              </p:extLst>
            </p:nvPr>
          </p:nvGraphicFramePr>
          <p:xfrm>
            <a:off x="5024538" y="4954736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47" name="Equation" r:id="rId16" imgW="291973" imgH="304668" progId="Equation.3">
                    <p:embed/>
                  </p:oleObj>
                </mc:Choice>
                <mc:Fallback>
                  <p:oleObj name="Equation" r:id="rId16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4538" y="4954736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10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508500"/>
                </p:ext>
              </p:extLst>
            </p:nvPr>
          </p:nvGraphicFramePr>
          <p:xfrm>
            <a:off x="8943137" y="4954737"/>
            <a:ext cx="2667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48" name="Equation" r:id="rId18" imgW="266584" imgH="279279" progId="Equation.3">
                    <p:embed/>
                  </p:oleObj>
                </mc:Choice>
                <mc:Fallback>
                  <p:oleObj name="Equation" r:id="rId18" imgW="266584" imgH="27927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43137" y="4954737"/>
                          <a:ext cx="2667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AutoShape 21"/>
            <p:cNvSpPr>
              <a:spLocks/>
            </p:cNvSpPr>
            <p:nvPr/>
          </p:nvSpPr>
          <p:spPr bwMode="auto">
            <a:xfrm rot="5400000">
              <a:off x="8048990" y="4357217"/>
              <a:ext cx="324685" cy="643598"/>
            </a:xfrm>
            <a:prstGeom prst="rightBrace">
              <a:avLst>
                <a:gd name="adj1" fmla="val 77815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630095"/>
              </p:ext>
            </p:extLst>
          </p:nvPr>
        </p:nvGraphicFramePr>
        <p:xfrm>
          <a:off x="2517775" y="1222375"/>
          <a:ext cx="23114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9" name="Equation" r:id="rId20" imgW="698197" imgH="203112" progId="Equation.3">
                  <p:embed/>
                </p:oleObj>
              </mc:Choice>
              <mc:Fallback>
                <p:oleObj name="Equation" r:id="rId20" imgW="698197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1222375"/>
                        <a:ext cx="231140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946560"/>
              </p:ext>
            </p:extLst>
          </p:nvPr>
        </p:nvGraphicFramePr>
        <p:xfrm>
          <a:off x="2498725" y="1958975"/>
          <a:ext cx="20193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0" name="Equation" r:id="rId22" imgW="609336" imgH="165028" progId="Equation.3">
                  <p:embed/>
                </p:oleObj>
              </mc:Choice>
              <mc:Fallback>
                <p:oleObj name="Equation" r:id="rId22" imgW="609336" imgH="16502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958975"/>
                        <a:ext cx="20193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193111"/>
              </p:ext>
            </p:extLst>
          </p:nvPr>
        </p:nvGraphicFramePr>
        <p:xfrm>
          <a:off x="5727700" y="1936750"/>
          <a:ext cx="1595438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1" name="Equation" r:id="rId24" imgW="571252" imgH="203112" progId="Equation.3">
                  <p:embed/>
                </p:oleObj>
              </mc:Choice>
              <mc:Fallback>
                <p:oleObj name="Equation" r:id="rId24" imgW="571252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1936750"/>
                        <a:ext cx="1595438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833216"/>
              </p:ext>
            </p:extLst>
          </p:nvPr>
        </p:nvGraphicFramePr>
        <p:xfrm>
          <a:off x="3503528" y="3481973"/>
          <a:ext cx="374734" cy="40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2" name="Equation" r:id="rId26" imgW="152280" imgH="164880" progId="Equation.3">
                  <p:embed/>
                </p:oleObj>
              </mc:Choice>
              <mc:Fallback>
                <p:oleObj name="Equation" r:id="rId26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528" y="3481973"/>
                        <a:ext cx="374734" cy="40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555979"/>
              </p:ext>
            </p:extLst>
          </p:nvPr>
        </p:nvGraphicFramePr>
        <p:xfrm>
          <a:off x="6047071" y="3481973"/>
          <a:ext cx="374734" cy="40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3" name="Equation" r:id="rId28" imgW="152280" imgH="164880" progId="Equation.3">
                  <p:embed/>
                </p:oleObj>
              </mc:Choice>
              <mc:Fallback>
                <p:oleObj name="Equation" r:id="rId28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7071" y="3481973"/>
                        <a:ext cx="374734" cy="40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786311"/>
              </p:ext>
            </p:extLst>
          </p:nvPr>
        </p:nvGraphicFramePr>
        <p:xfrm>
          <a:off x="8375993" y="3481973"/>
          <a:ext cx="374734" cy="40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4" name="Equation" r:id="rId29" imgW="152280" imgH="164880" progId="Equation.3">
                  <p:embed/>
                </p:oleObj>
              </mc:Choice>
              <mc:Fallback>
                <p:oleObj name="Equation" r:id="rId29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5993" y="3481973"/>
                        <a:ext cx="374734" cy="40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17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6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727505"/>
              </p:ext>
            </p:extLst>
          </p:nvPr>
        </p:nvGraphicFramePr>
        <p:xfrm>
          <a:off x="4114800" y="282103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88" name="Equation" r:id="rId3" imgW="3975100" imgH="711200" progId="Equation.3">
                  <p:embed/>
                </p:oleObj>
              </mc:Choice>
              <mc:Fallback>
                <p:oleObj name="Equation" r:id="rId3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82103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9" name="Object 10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03254"/>
              </p:ext>
            </p:extLst>
          </p:nvPr>
        </p:nvGraphicFramePr>
        <p:xfrm>
          <a:off x="8458200" y="1958503"/>
          <a:ext cx="1358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89" name="Equation" r:id="rId5" imgW="1358310" imgH="533169" progId="Equation.3">
                  <p:embed/>
                </p:oleObj>
              </mc:Choice>
              <mc:Fallback>
                <p:oleObj name="Equation" r:id="rId5" imgW="1358310" imgH="533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1958503"/>
                        <a:ext cx="1358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524000" y="2644303"/>
            <a:ext cx="9144000" cy="3858097"/>
            <a:chOff x="1524000" y="2644303"/>
            <a:chExt cx="9144000" cy="3858097"/>
          </a:xfrm>
        </p:grpSpPr>
        <p:sp>
          <p:nvSpPr>
            <p:cNvPr id="64517" name="Text Box 3"/>
            <p:cNvSpPr txBox="1">
              <a:spLocks noChangeArrowheads="1"/>
            </p:cNvSpPr>
            <p:nvPr/>
          </p:nvSpPr>
          <p:spPr bwMode="auto">
            <a:xfrm>
              <a:off x="1676400" y="2998788"/>
              <a:ext cx="1874838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3600" b="1">
                  <a:solidFill>
                    <a:srgbClr val="006600"/>
                  </a:solidFill>
                </a:rPr>
                <a:t>Case 4:</a:t>
              </a:r>
            </a:p>
          </p:txBody>
        </p:sp>
        <p:graphicFrame>
          <p:nvGraphicFramePr>
            <p:cNvPr id="64518" name="Object 10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5883536"/>
                </p:ext>
              </p:extLst>
            </p:nvPr>
          </p:nvGraphicFramePr>
          <p:xfrm>
            <a:off x="4038600" y="3200400"/>
            <a:ext cx="711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0" name="Equation" r:id="rId7" imgW="710891" imgH="406224" progId="Equation.3">
                    <p:embed/>
                  </p:oleObj>
                </mc:Choice>
                <mc:Fallback>
                  <p:oleObj name="Equation" r:id="rId7" imgW="710891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8600" y="3200400"/>
                          <a:ext cx="7112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19" name="Text Box 5"/>
            <p:cNvSpPr txBox="1">
              <a:spLocks noChangeArrowheads="1"/>
            </p:cNvSpPr>
            <p:nvPr/>
          </p:nvSpPr>
          <p:spPr bwMode="auto">
            <a:xfrm>
              <a:off x="5029200" y="3048000"/>
              <a:ext cx="37528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overlaps          and </a:t>
              </a:r>
            </a:p>
          </p:txBody>
        </p:sp>
        <p:graphicFrame>
          <p:nvGraphicFramePr>
            <p:cNvPr id="64520" name="Object 10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9322215"/>
                </p:ext>
              </p:extLst>
            </p:nvPr>
          </p:nvGraphicFramePr>
          <p:xfrm>
            <a:off x="6969590" y="2908055"/>
            <a:ext cx="647690" cy="6908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1" name="Equation" r:id="rId9" imgW="190440" imgH="203040" progId="Equation.3">
                    <p:embed/>
                  </p:oleObj>
                </mc:Choice>
                <mc:Fallback>
                  <p:oleObj name="Equation" r:id="rId9" imgW="1904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9590" y="2908055"/>
                          <a:ext cx="647690" cy="6908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1" name="Object 10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2775418"/>
                </p:ext>
              </p:extLst>
            </p:nvPr>
          </p:nvGraphicFramePr>
          <p:xfrm>
            <a:off x="2582010" y="5098256"/>
            <a:ext cx="6515100" cy="690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2" name="Equation" r:id="rId11" imgW="2159000" imgH="228600" progId="Equation.3">
                    <p:embed/>
                  </p:oleObj>
                </mc:Choice>
                <mc:Fallback>
                  <p:oleObj name="Equation" r:id="rId11" imgW="21590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2010" y="5098256"/>
                          <a:ext cx="6515100" cy="690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2" name="Object 10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8478420"/>
                </p:ext>
              </p:extLst>
            </p:nvPr>
          </p:nvGraphicFramePr>
          <p:xfrm>
            <a:off x="4191000" y="6096000"/>
            <a:ext cx="711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3" name="Equation" r:id="rId13" imgW="710891" imgH="406224" progId="Equation.3">
                    <p:embed/>
                  </p:oleObj>
                </mc:Choice>
                <mc:Fallback>
                  <p:oleObj name="Equation" r:id="rId13" imgW="710891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6096000"/>
                          <a:ext cx="7112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26" name="AutoShape 16"/>
            <p:cNvSpPr>
              <a:spLocks/>
            </p:cNvSpPr>
            <p:nvPr/>
          </p:nvSpPr>
          <p:spPr bwMode="auto">
            <a:xfrm rot="16200000">
              <a:off x="3472169" y="4128782"/>
              <a:ext cx="228600" cy="2029435"/>
            </a:xfrm>
            <a:prstGeom prst="rightBracket">
              <a:avLst>
                <a:gd name="adj" fmla="val 72222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4527" name="AutoShape 17"/>
            <p:cNvSpPr>
              <a:spLocks/>
            </p:cNvSpPr>
            <p:nvPr/>
          </p:nvSpPr>
          <p:spPr bwMode="auto">
            <a:xfrm rot="16200000">
              <a:off x="5788454" y="3990548"/>
              <a:ext cx="223837" cy="2301140"/>
            </a:xfrm>
            <a:prstGeom prst="rightBracket">
              <a:avLst>
                <a:gd name="adj" fmla="val 83333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4528" name="AutoShape 18"/>
            <p:cNvSpPr>
              <a:spLocks/>
            </p:cNvSpPr>
            <p:nvPr/>
          </p:nvSpPr>
          <p:spPr bwMode="auto">
            <a:xfrm rot="16200000">
              <a:off x="7770877" y="4540473"/>
              <a:ext cx="185449" cy="1249204"/>
            </a:xfrm>
            <a:prstGeom prst="rightBracket">
              <a:avLst>
                <a:gd name="adj" fmla="val 6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4529" name="AutoShape 19"/>
            <p:cNvSpPr>
              <a:spLocks/>
            </p:cNvSpPr>
            <p:nvPr/>
          </p:nvSpPr>
          <p:spPr bwMode="auto">
            <a:xfrm rot="5400000">
              <a:off x="4430457" y="4750056"/>
              <a:ext cx="381003" cy="2139442"/>
            </a:xfrm>
            <a:prstGeom prst="rightBrace">
              <a:avLst>
                <a:gd name="adj1" fmla="val 38889"/>
                <a:gd name="adj2" fmla="val 51429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4530" name="AutoShape 20"/>
            <p:cNvSpPr>
              <a:spLocks/>
            </p:cNvSpPr>
            <p:nvPr/>
          </p:nvSpPr>
          <p:spPr bwMode="auto">
            <a:xfrm rot="5400000">
              <a:off x="2954439" y="5423006"/>
              <a:ext cx="381004" cy="812591"/>
            </a:xfrm>
            <a:prstGeom prst="rightBrace">
              <a:avLst>
                <a:gd name="adj1" fmla="val 16667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4531" name="AutoShape 21"/>
            <p:cNvSpPr>
              <a:spLocks/>
            </p:cNvSpPr>
            <p:nvPr/>
          </p:nvSpPr>
          <p:spPr bwMode="auto">
            <a:xfrm rot="5400000">
              <a:off x="7009629" y="4304878"/>
              <a:ext cx="420295" cy="3028605"/>
            </a:xfrm>
            <a:prstGeom prst="rightBrace">
              <a:avLst>
                <a:gd name="adj1" fmla="val 61111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64532" name="Object 10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6686477"/>
                </p:ext>
              </p:extLst>
            </p:nvPr>
          </p:nvGraphicFramePr>
          <p:xfrm>
            <a:off x="2895600" y="6096000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4" name="Equation" r:id="rId14" imgW="291973" imgH="304668" progId="Equation.3">
                    <p:embed/>
                  </p:oleObj>
                </mc:Choice>
                <mc:Fallback>
                  <p:oleObj name="Equation" r:id="rId14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5600" y="6096000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3" name="Object 10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7371315"/>
                </p:ext>
              </p:extLst>
            </p:nvPr>
          </p:nvGraphicFramePr>
          <p:xfrm>
            <a:off x="7086600" y="6096000"/>
            <a:ext cx="2667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5" name="Equation" r:id="rId16" imgW="266584" imgH="279279" progId="Equation.3">
                    <p:embed/>
                  </p:oleObj>
                </mc:Choice>
                <mc:Fallback>
                  <p:oleObj name="Equation" r:id="rId16" imgW="266584" imgH="27927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6600" y="6096000"/>
                          <a:ext cx="2667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34" name="Object 10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080734"/>
                </p:ext>
              </p:extLst>
            </p:nvPr>
          </p:nvGraphicFramePr>
          <p:xfrm>
            <a:off x="8841921" y="2973009"/>
            <a:ext cx="594449" cy="6340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6" name="Equation" r:id="rId18" imgW="190440" imgH="203040" progId="Equation.3">
                    <p:embed/>
                  </p:oleObj>
                </mc:Choice>
                <mc:Fallback>
                  <p:oleObj name="Equation" r:id="rId18" imgW="1904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1921" y="2973009"/>
                          <a:ext cx="594449" cy="6340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35" name="Rectangle 25"/>
            <p:cNvSpPr>
              <a:spLocks noChangeArrowheads="1"/>
            </p:cNvSpPr>
            <p:nvPr/>
          </p:nvSpPr>
          <p:spPr bwMode="auto">
            <a:xfrm>
              <a:off x="1600200" y="3022313"/>
              <a:ext cx="8001000" cy="584775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4540" name="Line 30"/>
            <p:cNvSpPr>
              <a:spLocks noChangeShapeType="1"/>
            </p:cNvSpPr>
            <p:nvPr/>
          </p:nvSpPr>
          <p:spPr bwMode="auto">
            <a:xfrm>
              <a:off x="1524000" y="2644303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630095"/>
              </p:ext>
            </p:extLst>
          </p:nvPr>
        </p:nvGraphicFramePr>
        <p:xfrm>
          <a:off x="2517775" y="1222375"/>
          <a:ext cx="23114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7" name="Equation" r:id="rId20" imgW="698197" imgH="203112" progId="Equation.3">
                  <p:embed/>
                </p:oleObj>
              </mc:Choice>
              <mc:Fallback>
                <p:oleObj name="Equation" r:id="rId20" imgW="698197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1222375"/>
                        <a:ext cx="231140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946560"/>
              </p:ext>
            </p:extLst>
          </p:nvPr>
        </p:nvGraphicFramePr>
        <p:xfrm>
          <a:off x="2498725" y="1958975"/>
          <a:ext cx="20193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8" name="Equation" r:id="rId22" imgW="609336" imgH="165028" progId="Equation.3">
                  <p:embed/>
                </p:oleObj>
              </mc:Choice>
              <mc:Fallback>
                <p:oleObj name="Equation" r:id="rId22" imgW="609336" imgH="16502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958975"/>
                        <a:ext cx="20193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193111"/>
              </p:ext>
            </p:extLst>
          </p:nvPr>
        </p:nvGraphicFramePr>
        <p:xfrm>
          <a:off x="5727700" y="1936750"/>
          <a:ext cx="1595438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9" name="Equation" r:id="rId24" imgW="571252" imgH="203112" progId="Equation.3">
                  <p:embed/>
                </p:oleObj>
              </mc:Choice>
              <mc:Fallback>
                <p:oleObj name="Equation" r:id="rId24" imgW="571252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1936750"/>
                        <a:ext cx="1595438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551238" y="4622799"/>
            <a:ext cx="4493197" cy="444371"/>
            <a:chOff x="3551238" y="4622799"/>
            <a:chExt cx="4493197" cy="444371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4749354"/>
                </p:ext>
              </p:extLst>
            </p:nvPr>
          </p:nvGraphicFramePr>
          <p:xfrm>
            <a:off x="3551238" y="4622799"/>
            <a:ext cx="37465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0" name="Equation" r:id="rId26" imgW="152280" imgH="164880" progId="Equation.3">
                    <p:embed/>
                  </p:oleObj>
                </mc:Choice>
                <mc:Fallback>
                  <p:oleObj name="Equation" r:id="rId26" imgW="152280" imgH="164880" progId="Equation.3">
                    <p:embed/>
                    <p:pic>
                      <p:nvPicPr>
                        <p:cNvPr id="0" name="Object 10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1238" y="4622799"/>
                          <a:ext cx="37465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6656743"/>
                </p:ext>
              </p:extLst>
            </p:nvPr>
          </p:nvGraphicFramePr>
          <p:xfrm>
            <a:off x="5780028" y="4630838"/>
            <a:ext cx="394833" cy="428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1" name="Equation" r:id="rId28" imgW="152280" imgH="164880" progId="Equation.3">
                    <p:embed/>
                  </p:oleObj>
                </mc:Choice>
                <mc:Fallback>
                  <p:oleObj name="Equation" r:id="rId28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0028" y="4630838"/>
                          <a:ext cx="394833" cy="428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3230646"/>
                </p:ext>
              </p:extLst>
            </p:nvPr>
          </p:nvGraphicFramePr>
          <p:xfrm>
            <a:off x="7649602" y="4638877"/>
            <a:ext cx="394833" cy="428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2" name="Equation" r:id="rId29" imgW="152280" imgH="164880" progId="Equation.3">
                    <p:embed/>
                  </p:oleObj>
                </mc:Choice>
                <mc:Fallback>
                  <p:oleObj name="Equation" r:id="rId29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49602" y="4638877"/>
                          <a:ext cx="394833" cy="428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036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496" y="373177"/>
            <a:ext cx="1575727" cy="908620"/>
          </a:xfrm>
        </p:spPr>
        <p:txBody>
          <a:bodyPr/>
          <a:lstStyle/>
          <a:p>
            <a:r>
              <a:rPr lang="en-US" dirty="0" smtClean="0"/>
              <a:t>PDA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768" y="1450000"/>
            <a:ext cx="10058400" cy="3931920"/>
          </a:xfrm>
        </p:spPr>
        <p:txBody>
          <a:bodyPr/>
          <a:lstStyle/>
          <a:p>
            <a:r>
              <a:rPr lang="en-US" dirty="0" smtClean="0"/>
              <a:t>Diagram</a:t>
            </a:r>
            <a:endParaRPr lang="en-US" dirty="0"/>
          </a:p>
        </p:txBody>
      </p:sp>
      <p:grpSp>
        <p:nvGrpSpPr>
          <p:cNvPr id="150" name="Group 13"/>
          <p:cNvGrpSpPr>
            <a:grpSpLocks/>
          </p:cNvGrpSpPr>
          <p:nvPr/>
        </p:nvGrpSpPr>
        <p:grpSpPr bwMode="auto">
          <a:xfrm>
            <a:off x="8059453" y="2030228"/>
            <a:ext cx="2293937" cy="533400"/>
            <a:chOff x="1995" y="3838"/>
            <a:chExt cx="1445" cy="336"/>
          </a:xfrm>
        </p:grpSpPr>
        <p:sp>
          <p:nvSpPr>
            <p:cNvPr id="151" name="Oval 4"/>
            <p:cNvSpPr>
              <a:spLocks noChangeArrowheads="1"/>
            </p:cNvSpPr>
            <p:nvPr/>
          </p:nvSpPr>
          <p:spPr bwMode="auto">
            <a:xfrm>
              <a:off x="2016" y="393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2" name="Oval 5"/>
            <p:cNvSpPr>
              <a:spLocks noChangeArrowheads="1"/>
            </p:cNvSpPr>
            <p:nvPr/>
          </p:nvSpPr>
          <p:spPr bwMode="auto">
            <a:xfrm>
              <a:off x="3168" y="3934"/>
              <a:ext cx="240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" name="Text Box 7"/>
            <p:cNvSpPr txBox="1">
              <a:spLocks noChangeArrowheads="1"/>
            </p:cNvSpPr>
            <p:nvPr/>
          </p:nvSpPr>
          <p:spPr bwMode="auto">
            <a:xfrm>
              <a:off x="1995" y="3861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en-US" sz="2000" i="1" dirty="0" smtClean="0">
                  <a:sym typeface="Symbol" panose="05050102010706020507" pitchFamily="18" charset="2"/>
                </a:rPr>
                <a:t>q</a:t>
              </a:r>
              <a:r>
                <a:rPr kumimoji="0" lang="en-US" altLang="en-US" sz="2000" i="1" baseline="-25000" dirty="0" smtClean="0">
                  <a:sym typeface="Symbol" panose="05050102010706020507" pitchFamily="18" charset="2"/>
                </a:rPr>
                <a:t>1</a:t>
              </a:r>
              <a:endParaRPr kumimoji="0" lang="en-US" altLang="en-US" sz="2000" baseline="-25000" dirty="0">
                <a:sym typeface="Symbol" panose="05050102010706020507" pitchFamily="18" charset="2"/>
              </a:endParaRPr>
            </a:p>
          </p:txBody>
        </p:sp>
        <p:sp>
          <p:nvSpPr>
            <p:cNvPr id="154" name="Text Box 9"/>
            <p:cNvSpPr txBox="1">
              <a:spLocks noChangeArrowheads="1"/>
            </p:cNvSpPr>
            <p:nvPr/>
          </p:nvSpPr>
          <p:spPr bwMode="auto">
            <a:xfrm>
              <a:off x="3152" y="3861"/>
              <a:ext cx="28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en-US" sz="2000" i="1" dirty="0" smtClean="0">
                  <a:sym typeface="Symbol" panose="05050102010706020507" pitchFamily="18" charset="2"/>
                </a:rPr>
                <a:t>q</a:t>
              </a:r>
              <a:r>
                <a:rPr kumimoji="0" lang="en-US" altLang="en-US" sz="2000" i="1" baseline="-50000" dirty="0" smtClean="0">
                  <a:sym typeface="Symbol" panose="05050102010706020507" pitchFamily="18" charset="2"/>
                </a:rPr>
                <a:t>2</a:t>
              </a:r>
              <a:endParaRPr kumimoji="0" lang="en-US" altLang="en-US" sz="2000" i="1" baseline="-25000" dirty="0">
                <a:sym typeface="Symbol" panose="05050102010706020507" pitchFamily="18" charset="2"/>
              </a:endParaRPr>
            </a:p>
          </p:txBody>
        </p:sp>
        <p:sp>
          <p:nvSpPr>
            <p:cNvPr id="155" name="Line 10"/>
            <p:cNvSpPr>
              <a:spLocks noChangeShapeType="1"/>
            </p:cNvSpPr>
            <p:nvPr/>
          </p:nvSpPr>
          <p:spPr bwMode="auto">
            <a:xfrm>
              <a:off x="2256" y="4078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89" y="3838"/>
                  <a:ext cx="76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kumimoji="0" lang="en-US" altLang="en-US" sz="2000" i="1" dirty="0" smtClean="0"/>
                    <a:t> c</a:t>
                  </a:r>
                  <a:endParaRPr kumimoji="0" lang="en-US" altLang="en-US" sz="2000" i="1" dirty="0"/>
                </a:p>
              </p:txBody>
            </p:sp>
          </mc:Choice>
          <mc:Fallback xmlns="">
            <p:sp>
              <p:nvSpPr>
                <p:cNvPr id="156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89" y="3838"/>
                  <a:ext cx="768" cy="25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t="-7576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7025990" y="3317518"/>
                <a:ext cx="4853046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i="1" dirty="0" smtClean="0"/>
                  <a:t>a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: read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, push </a:t>
                </a:r>
                <a:r>
                  <a:rPr lang="en-US" i="1" dirty="0" smtClean="0"/>
                  <a:t>c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i="1" dirty="0"/>
                  <a:t>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read </a:t>
                </a:r>
                <a:r>
                  <a:rPr lang="en-US" i="1" dirty="0"/>
                  <a:t>a</a:t>
                </a:r>
                <a:r>
                  <a:rPr lang="en-US" dirty="0"/>
                  <a:t>, </a:t>
                </a:r>
                <a:r>
                  <a:rPr lang="en-US" dirty="0" smtClean="0"/>
                  <a:t>pop </a:t>
                </a:r>
                <a:r>
                  <a:rPr lang="en-US" i="1" dirty="0" smtClean="0"/>
                  <a:t>b</a:t>
                </a:r>
                <a:endParaRPr lang="en-US" i="1" dirty="0"/>
              </a:p>
              <a:p>
                <a:pPr>
                  <a:spcBef>
                    <a:spcPts val="1200"/>
                  </a:spcBef>
                </a:pPr>
                <a:r>
                  <a:rPr lang="en-US" i="1" dirty="0"/>
                  <a:t>a</a:t>
                </a:r>
                <a:r>
                  <a:rPr lang="en-US" dirty="0"/>
                  <a:t>,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read </a:t>
                </a:r>
                <a:r>
                  <a:rPr lang="en-US" i="1" dirty="0"/>
                  <a:t>a</a:t>
                </a:r>
                <a:r>
                  <a:rPr lang="en-US" dirty="0"/>
                  <a:t>, </a:t>
                </a:r>
                <a:r>
                  <a:rPr lang="en-US" dirty="0" smtClean="0"/>
                  <a:t>do not change the stack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do not read the input symbol 	and do not change the stack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i="1" dirty="0"/>
                  <a:t>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c</a:t>
                </a:r>
                <a:r>
                  <a:rPr lang="en-US" dirty="0"/>
                  <a:t>: read </a:t>
                </a:r>
                <a:r>
                  <a:rPr lang="en-US" i="1" dirty="0"/>
                  <a:t>a</a:t>
                </a:r>
                <a:r>
                  <a:rPr lang="en-US" dirty="0"/>
                  <a:t>, pop </a:t>
                </a:r>
                <a:r>
                  <a:rPr lang="en-US" i="1" dirty="0"/>
                  <a:t>b</a:t>
                </a:r>
                <a:r>
                  <a:rPr lang="en-US" dirty="0"/>
                  <a:t>, push </a:t>
                </a:r>
                <a:r>
                  <a:rPr lang="en-US" i="1" dirty="0" smtClean="0"/>
                  <a:t>c</a:t>
                </a:r>
                <a:endParaRPr lang="en-US" i="1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990" y="3317518"/>
                <a:ext cx="4853046" cy="2369880"/>
              </a:xfrm>
              <a:prstGeom prst="rect">
                <a:avLst/>
              </a:prstGeom>
              <a:blipFill rotWithShape="1">
                <a:blip r:embed="rId3"/>
                <a:stretch>
                  <a:fillRect l="-1131" t="-1285" r="-628" b="-3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3" name="Group 142"/>
          <p:cNvGrpSpPr/>
          <p:nvPr/>
        </p:nvGrpSpPr>
        <p:grpSpPr>
          <a:xfrm>
            <a:off x="1157096" y="2030228"/>
            <a:ext cx="5078861" cy="3555324"/>
            <a:chOff x="1157096" y="2030228"/>
            <a:chExt cx="5078861" cy="3555324"/>
          </a:xfrm>
        </p:grpSpPr>
        <p:grpSp>
          <p:nvGrpSpPr>
            <p:cNvPr id="4" name="Group 150"/>
            <p:cNvGrpSpPr>
              <a:grpSpLocks/>
            </p:cNvGrpSpPr>
            <p:nvPr/>
          </p:nvGrpSpPr>
          <p:grpSpPr bwMode="auto">
            <a:xfrm>
              <a:off x="1157096" y="2030228"/>
              <a:ext cx="4082826" cy="3555324"/>
              <a:chOff x="1440" y="777"/>
              <a:chExt cx="3169" cy="2983"/>
            </a:xfrm>
          </p:grpSpPr>
          <p:sp>
            <p:nvSpPr>
              <p:cNvPr id="5" name="Rectangle 3"/>
              <p:cNvSpPr>
                <a:spLocks noChangeArrowheads="1"/>
              </p:cNvSpPr>
              <p:nvPr/>
            </p:nvSpPr>
            <p:spPr bwMode="auto">
              <a:xfrm>
                <a:off x="2313" y="777"/>
                <a:ext cx="62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800">
                    <a:solidFill>
                      <a:srgbClr val="000000"/>
                    </a:solidFill>
                  </a:rPr>
                  <a:t>Input Tape</a:t>
                </a:r>
                <a:endParaRPr lang="en-US" altLang="en-US"/>
              </a:p>
            </p:txBody>
          </p:sp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3269" y="1037"/>
                <a:ext cx="5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4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·</a:t>
                </a:r>
                <a:endParaRPr lang="en-US" altLang="en-US"/>
              </a:p>
            </p:txBody>
          </p:sp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3294" y="1045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400">
                    <a:solidFill>
                      <a:srgbClr val="000000"/>
                    </a:solidFill>
                  </a:rPr>
                  <a:t>  </a:t>
                </a:r>
                <a:endParaRPr lang="en-US" altLang="en-US"/>
              </a:p>
            </p:txBody>
          </p:sp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3321" y="1037"/>
                <a:ext cx="5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4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·</a:t>
                </a:r>
                <a:endParaRPr lang="en-US" altLang="en-US"/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3349" y="1045"/>
                <a:ext cx="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400">
                    <a:solidFill>
                      <a:srgbClr val="000000"/>
                    </a:solidFill>
                  </a:rPr>
                  <a:t>  </a:t>
                </a:r>
                <a:endParaRPr lang="en-US" altLang="en-US"/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3376" y="1037"/>
                <a:ext cx="5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400">
                    <a:solidFill>
                      <a:srgbClr val="000000"/>
                    </a:solidFill>
                    <a:latin typeface="Symbol" panose="05050102010706020507" pitchFamily="18" charset="2"/>
                  </a:rPr>
                  <a:t>·</a:t>
                </a:r>
                <a:endParaRPr lang="en-US" altLang="en-US"/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1920" y="1028"/>
                <a:ext cx="5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>
                <a:off x="1920" y="102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>
                <a:off x="1920" y="102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1920" y="1028"/>
                <a:ext cx="5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>
                <a:off x="1920" y="102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>
                <a:off x="1920" y="102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1925" y="1028"/>
                <a:ext cx="134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1925" y="1028"/>
                <a:ext cx="1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2059" y="1028"/>
                <a:ext cx="5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>
                <a:off x="2059" y="102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>
                <a:off x="2059" y="102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tangle 20"/>
              <p:cNvSpPr>
                <a:spLocks noChangeArrowheads="1"/>
              </p:cNvSpPr>
              <p:nvPr/>
            </p:nvSpPr>
            <p:spPr bwMode="auto">
              <a:xfrm>
                <a:off x="2064" y="1028"/>
                <a:ext cx="123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" name="Line 21"/>
              <p:cNvSpPr>
                <a:spLocks noChangeShapeType="1"/>
              </p:cNvSpPr>
              <p:nvPr/>
            </p:nvSpPr>
            <p:spPr bwMode="auto">
              <a:xfrm>
                <a:off x="2064" y="1028"/>
                <a:ext cx="12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22"/>
              <p:cNvSpPr>
                <a:spLocks noChangeShapeType="1"/>
              </p:cNvSpPr>
              <p:nvPr/>
            </p:nvSpPr>
            <p:spPr bwMode="auto">
              <a:xfrm>
                <a:off x="2187" y="102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>
                <a:off x="2187" y="102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24"/>
              <p:cNvSpPr>
                <a:spLocks noChangeArrowheads="1"/>
              </p:cNvSpPr>
              <p:nvPr/>
            </p:nvSpPr>
            <p:spPr bwMode="auto">
              <a:xfrm>
                <a:off x="2192" y="1028"/>
                <a:ext cx="123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7" name="Line 25"/>
              <p:cNvSpPr>
                <a:spLocks noChangeShapeType="1"/>
              </p:cNvSpPr>
              <p:nvPr/>
            </p:nvSpPr>
            <p:spPr bwMode="auto">
              <a:xfrm>
                <a:off x="2192" y="1028"/>
                <a:ext cx="12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6"/>
              <p:cNvSpPr>
                <a:spLocks noChangeShapeType="1"/>
              </p:cNvSpPr>
              <p:nvPr/>
            </p:nvSpPr>
            <p:spPr bwMode="auto">
              <a:xfrm>
                <a:off x="2315" y="102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"/>
              <p:cNvSpPr>
                <a:spLocks noChangeShapeType="1"/>
              </p:cNvSpPr>
              <p:nvPr/>
            </p:nvSpPr>
            <p:spPr bwMode="auto">
              <a:xfrm>
                <a:off x="2315" y="102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2320" y="1028"/>
                <a:ext cx="123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" name="Line 29"/>
              <p:cNvSpPr>
                <a:spLocks noChangeShapeType="1"/>
              </p:cNvSpPr>
              <p:nvPr/>
            </p:nvSpPr>
            <p:spPr bwMode="auto">
              <a:xfrm>
                <a:off x="2320" y="1028"/>
                <a:ext cx="12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30"/>
              <p:cNvSpPr>
                <a:spLocks noChangeShapeType="1"/>
              </p:cNvSpPr>
              <p:nvPr/>
            </p:nvSpPr>
            <p:spPr bwMode="auto">
              <a:xfrm>
                <a:off x="2443" y="102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31"/>
              <p:cNvSpPr>
                <a:spLocks noChangeShapeType="1"/>
              </p:cNvSpPr>
              <p:nvPr/>
            </p:nvSpPr>
            <p:spPr bwMode="auto">
              <a:xfrm>
                <a:off x="2443" y="102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2"/>
              <p:cNvSpPr>
                <a:spLocks noChangeArrowheads="1"/>
              </p:cNvSpPr>
              <p:nvPr/>
            </p:nvSpPr>
            <p:spPr bwMode="auto">
              <a:xfrm>
                <a:off x="2448" y="1028"/>
                <a:ext cx="126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5" name="Line 33"/>
              <p:cNvSpPr>
                <a:spLocks noChangeShapeType="1"/>
              </p:cNvSpPr>
              <p:nvPr/>
            </p:nvSpPr>
            <p:spPr bwMode="auto">
              <a:xfrm>
                <a:off x="2448" y="1028"/>
                <a:ext cx="12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>
                <a:off x="2574" y="102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35"/>
              <p:cNvSpPr>
                <a:spLocks noChangeShapeType="1"/>
              </p:cNvSpPr>
              <p:nvPr/>
            </p:nvSpPr>
            <p:spPr bwMode="auto">
              <a:xfrm>
                <a:off x="2574" y="102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6"/>
              <p:cNvSpPr>
                <a:spLocks noChangeArrowheads="1"/>
              </p:cNvSpPr>
              <p:nvPr/>
            </p:nvSpPr>
            <p:spPr bwMode="auto">
              <a:xfrm>
                <a:off x="2578" y="1028"/>
                <a:ext cx="124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9" name="Line 37"/>
              <p:cNvSpPr>
                <a:spLocks noChangeShapeType="1"/>
              </p:cNvSpPr>
              <p:nvPr/>
            </p:nvSpPr>
            <p:spPr bwMode="auto">
              <a:xfrm>
                <a:off x="2578" y="1028"/>
                <a:ext cx="1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38"/>
              <p:cNvSpPr>
                <a:spLocks noChangeShapeType="1"/>
              </p:cNvSpPr>
              <p:nvPr/>
            </p:nvSpPr>
            <p:spPr bwMode="auto">
              <a:xfrm>
                <a:off x="2702" y="102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9"/>
              <p:cNvSpPr>
                <a:spLocks noChangeShapeType="1"/>
              </p:cNvSpPr>
              <p:nvPr/>
            </p:nvSpPr>
            <p:spPr bwMode="auto">
              <a:xfrm>
                <a:off x="2702" y="102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40"/>
              <p:cNvSpPr>
                <a:spLocks noChangeArrowheads="1"/>
              </p:cNvSpPr>
              <p:nvPr/>
            </p:nvSpPr>
            <p:spPr bwMode="auto">
              <a:xfrm>
                <a:off x="2706" y="1028"/>
                <a:ext cx="124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2706" y="1028"/>
                <a:ext cx="1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>
                <a:off x="2830" y="102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43"/>
              <p:cNvSpPr>
                <a:spLocks noChangeShapeType="1"/>
              </p:cNvSpPr>
              <p:nvPr/>
            </p:nvSpPr>
            <p:spPr bwMode="auto">
              <a:xfrm>
                <a:off x="2830" y="102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4"/>
              <p:cNvSpPr>
                <a:spLocks noChangeArrowheads="1"/>
              </p:cNvSpPr>
              <p:nvPr/>
            </p:nvSpPr>
            <p:spPr bwMode="auto">
              <a:xfrm>
                <a:off x="2834" y="1028"/>
                <a:ext cx="124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7" name="Line 45"/>
              <p:cNvSpPr>
                <a:spLocks noChangeShapeType="1"/>
              </p:cNvSpPr>
              <p:nvPr/>
            </p:nvSpPr>
            <p:spPr bwMode="auto">
              <a:xfrm>
                <a:off x="2834" y="1028"/>
                <a:ext cx="1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46"/>
              <p:cNvSpPr>
                <a:spLocks noChangeShapeType="1"/>
              </p:cNvSpPr>
              <p:nvPr/>
            </p:nvSpPr>
            <p:spPr bwMode="auto">
              <a:xfrm>
                <a:off x="2958" y="102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47"/>
              <p:cNvSpPr>
                <a:spLocks noChangeShapeType="1"/>
              </p:cNvSpPr>
              <p:nvPr/>
            </p:nvSpPr>
            <p:spPr bwMode="auto">
              <a:xfrm>
                <a:off x="2958" y="102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Rectangle 48"/>
              <p:cNvSpPr>
                <a:spLocks noChangeArrowheads="1"/>
              </p:cNvSpPr>
              <p:nvPr/>
            </p:nvSpPr>
            <p:spPr bwMode="auto">
              <a:xfrm>
                <a:off x="2962" y="1028"/>
                <a:ext cx="126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1" name="Line 49"/>
              <p:cNvSpPr>
                <a:spLocks noChangeShapeType="1"/>
              </p:cNvSpPr>
              <p:nvPr/>
            </p:nvSpPr>
            <p:spPr bwMode="auto">
              <a:xfrm>
                <a:off x="2962" y="1028"/>
                <a:ext cx="12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0"/>
              <p:cNvSpPr>
                <a:spLocks noChangeShapeType="1"/>
              </p:cNvSpPr>
              <p:nvPr/>
            </p:nvSpPr>
            <p:spPr bwMode="auto">
              <a:xfrm>
                <a:off x="3088" y="102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51"/>
              <p:cNvSpPr>
                <a:spLocks noChangeShapeType="1"/>
              </p:cNvSpPr>
              <p:nvPr/>
            </p:nvSpPr>
            <p:spPr bwMode="auto">
              <a:xfrm>
                <a:off x="3088" y="102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Rectangle 52"/>
              <p:cNvSpPr>
                <a:spLocks noChangeArrowheads="1"/>
              </p:cNvSpPr>
              <p:nvPr/>
            </p:nvSpPr>
            <p:spPr bwMode="auto">
              <a:xfrm>
                <a:off x="3093" y="1028"/>
                <a:ext cx="121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5" name="Line 53"/>
              <p:cNvSpPr>
                <a:spLocks noChangeShapeType="1"/>
              </p:cNvSpPr>
              <p:nvPr/>
            </p:nvSpPr>
            <p:spPr bwMode="auto">
              <a:xfrm>
                <a:off x="3093" y="1028"/>
                <a:ext cx="12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Rectangle 54"/>
              <p:cNvSpPr>
                <a:spLocks noChangeArrowheads="1"/>
              </p:cNvSpPr>
              <p:nvPr/>
            </p:nvSpPr>
            <p:spPr bwMode="auto">
              <a:xfrm>
                <a:off x="1920" y="1037"/>
                <a:ext cx="5" cy="2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" name="Line 55"/>
              <p:cNvSpPr>
                <a:spLocks noChangeShapeType="1"/>
              </p:cNvSpPr>
              <p:nvPr/>
            </p:nvSpPr>
            <p:spPr bwMode="auto">
              <a:xfrm>
                <a:off x="1920" y="1037"/>
                <a:ext cx="1" cy="2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6"/>
              <p:cNvSpPr>
                <a:spLocks noChangeArrowheads="1"/>
              </p:cNvSpPr>
              <p:nvPr/>
            </p:nvSpPr>
            <p:spPr bwMode="auto">
              <a:xfrm>
                <a:off x="1920" y="1248"/>
                <a:ext cx="5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Line 57"/>
              <p:cNvSpPr>
                <a:spLocks noChangeShapeType="1"/>
              </p:cNvSpPr>
              <p:nvPr/>
            </p:nvSpPr>
            <p:spPr bwMode="auto">
              <a:xfrm>
                <a:off x="1920" y="124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58"/>
              <p:cNvSpPr>
                <a:spLocks noChangeShapeType="1"/>
              </p:cNvSpPr>
              <p:nvPr/>
            </p:nvSpPr>
            <p:spPr bwMode="auto">
              <a:xfrm>
                <a:off x="1920" y="124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59"/>
              <p:cNvSpPr>
                <a:spLocks noChangeArrowheads="1"/>
              </p:cNvSpPr>
              <p:nvPr/>
            </p:nvSpPr>
            <p:spPr bwMode="auto">
              <a:xfrm>
                <a:off x="1920" y="1248"/>
                <a:ext cx="5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" name="Line 60"/>
              <p:cNvSpPr>
                <a:spLocks noChangeShapeType="1"/>
              </p:cNvSpPr>
              <p:nvPr/>
            </p:nvSpPr>
            <p:spPr bwMode="auto">
              <a:xfrm>
                <a:off x="1920" y="124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61"/>
              <p:cNvSpPr>
                <a:spLocks noChangeShapeType="1"/>
              </p:cNvSpPr>
              <p:nvPr/>
            </p:nvSpPr>
            <p:spPr bwMode="auto">
              <a:xfrm>
                <a:off x="1920" y="124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2"/>
              <p:cNvSpPr>
                <a:spLocks noChangeArrowheads="1"/>
              </p:cNvSpPr>
              <p:nvPr/>
            </p:nvSpPr>
            <p:spPr bwMode="auto">
              <a:xfrm>
                <a:off x="1925" y="1248"/>
                <a:ext cx="134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5" name="Line 63"/>
              <p:cNvSpPr>
                <a:spLocks noChangeShapeType="1"/>
              </p:cNvSpPr>
              <p:nvPr/>
            </p:nvSpPr>
            <p:spPr bwMode="auto">
              <a:xfrm>
                <a:off x="1925" y="1248"/>
                <a:ext cx="1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Rectangle 64"/>
              <p:cNvSpPr>
                <a:spLocks noChangeArrowheads="1"/>
              </p:cNvSpPr>
              <p:nvPr/>
            </p:nvSpPr>
            <p:spPr bwMode="auto">
              <a:xfrm>
                <a:off x="2059" y="1037"/>
                <a:ext cx="5" cy="2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7" name="Line 65"/>
              <p:cNvSpPr>
                <a:spLocks noChangeShapeType="1"/>
              </p:cNvSpPr>
              <p:nvPr/>
            </p:nvSpPr>
            <p:spPr bwMode="auto">
              <a:xfrm>
                <a:off x="2059" y="1037"/>
                <a:ext cx="1" cy="2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Rectangle 66"/>
              <p:cNvSpPr>
                <a:spLocks noChangeArrowheads="1"/>
              </p:cNvSpPr>
              <p:nvPr/>
            </p:nvSpPr>
            <p:spPr bwMode="auto">
              <a:xfrm>
                <a:off x="2059" y="1248"/>
                <a:ext cx="5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9" name="Line 67"/>
              <p:cNvSpPr>
                <a:spLocks noChangeShapeType="1"/>
              </p:cNvSpPr>
              <p:nvPr/>
            </p:nvSpPr>
            <p:spPr bwMode="auto">
              <a:xfrm>
                <a:off x="2059" y="124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68"/>
              <p:cNvSpPr>
                <a:spLocks noChangeShapeType="1"/>
              </p:cNvSpPr>
              <p:nvPr/>
            </p:nvSpPr>
            <p:spPr bwMode="auto">
              <a:xfrm>
                <a:off x="2059" y="124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69"/>
              <p:cNvSpPr>
                <a:spLocks noChangeArrowheads="1"/>
              </p:cNvSpPr>
              <p:nvPr/>
            </p:nvSpPr>
            <p:spPr bwMode="auto">
              <a:xfrm>
                <a:off x="2064" y="1248"/>
                <a:ext cx="123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" name="Line 70"/>
              <p:cNvSpPr>
                <a:spLocks noChangeShapeType="1"/>
              </p:cNvSpPr>
              <p:nvPr/>
            </p:nvSpPr>
            <p:spPr bwMode="auto">
              <a:xfrm>
                <a:off x="2064" y="1248"/>
                <a:ext cx="12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71"/>
              <p:cNvSpPr>
                <a:spLocks noChangeShapeType="1"/>
              </p:cNvSpPr>
              <p:nvPr/>
            </p:nvSpPr>
            <p:spPr bwMode="auto">
              <a:xfrm>
                <a:off x="2187" y="1037"/>
                <a:ext cx="1" cy="2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72"/>
              <p:cNvSpPr>
                <a:spLocks noChangeShapeType="1"/>
              </p:cNvSpPr>
              <p:nvPr/>
            </p:nvSpPr>
            <p:spPr bwMode="auto">
              <a:xfrm>
                <a:off x="2187" y="124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73"/>
              <p:cNvSpPr>
                <a:spLocks noChangeShapeType="1"/>
              </p:cNvSpPr>
              <p:nvPr/>
            </p:nvSpPr>
            <p:spPr bwMode="auto">
              <a:xfrm>
                <a:off x="2187" y="124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74"/>
              <p:cNvSpPr>
                <a:spLocks noChangeArrowheads="1"/>
              </p:cNvSpPr>
              <p:nvPr/>
            </p:nvSpPr>
            <p:spPr bwMode="auto">
              <a:xfrm>
                <a:off x="2192" y="1248"/>
                <a:ext cx="123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" name="Line 75"/>
              <p:cNvSpPr>
                <a:spLocks noChangeShapeType="1"/>
              </p:cNvSpPr>
              <p:nvPr/>
            </p:nvSpPr>
            <p:spPr bwMode="auto">
              <a:xfrm>
                <a:off x="2192" y="1248"/>
                <a:ext cx="12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76"/>
              <p:cNvSpPr>
                <a:spLocks noChangeShapeType="1"/>
              </p:cNvSpPr>
              <p:nvPr/>
            </p:nvSpPr>
            <p:spPr bwMode="auto">
              <a:xfrm>
                <a:off x="2315" y="1037"/>
                <a:ext cx="1" cy="2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77"/>
              <p:cNvSpPr>
                <a:spLocks noChangeShapeType="1"/>
              </p:cNvSpPr>
              <p:nvPr/>
            </p:nvSpPr>
            <p:spPr bwMode="auto">
              <a:xfrm>
                <a:off x="2315" y="124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78"/>
              <p:cNvSpPr>
                <a:spLocks noChangeShapeType="1"/>
              </p:cNvSpPr>
              <p:nvPr/>
            </p:nvSpPr>
            <p:spPr bwMode="auto">
              <a:xfrm>
                <a:off x="2315" y="124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Rectangle 79"/>
              <p:cNvSpPr>
                <a:spLocks noChangeArrowheads="1"/>
              </p:cNvSpPr>
              <p:nvPr/>
            </p:nvSpPr>
            <p:spPr bwMode="auto">
              <a:xfrm>
                <a:off x="2320" y="1248"/>
                <a:ext cx="123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2" name="Line 80"/>
              <p:cNvSpPr>
                <a:spLocks noChangeShapeType="1"/>
              </p:cNvSpPr>
              <p:nvPr/>
            </p:nvSpPr>
            <p:spPr bwMode="auto">
              <a:xfrm>
                <a:off x="2320" y="1248"/>
                <a:ext cx="123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Line 81"/>
              <p:cNvSpPr>
                <a:spLocks noChangeShapeType="1"/>
              </p:cNvSpPr>
              <p:nvPr/>
            </p:nvSpPr>
            <p:spPr bwMode="auto">
              <a:xfrm>
                <a:off x="2443" y="1037"/>
                <a:ext cx="1" cy="2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82"/>
              <p:cNvSpPr>
                <a:spLocks noChangeShapeType="1"/>
              </p:cNvSpPr>
              <p:nvPr/>
            </p:nvSpPr>
            <p:spPr bwMode="auto">
              <a:xfrm>
                <a:off x="2443" y="124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83"/>
              <p:cNvSpPr>
                <a:spLocks noChangeShapeType="1"/>
              </p:cNvSpPr>
              <p:nvPr/>
            </p:nvSpPr>
            <p:spPr bwMode="auto">
              <a:xfrm>
                <a:off x="2443" y="124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Rectangle 84"/>
              <p:cNvSpPr>
                <a:spLocks noChangeArrowheads="1"/>
              </p:cNvSpPr>
              <p:nvPr/>
            </p:nvSpPr>
            <p:spPr bwMode="auto">
              <a:xfrm>
                <a:off x="2448" y="1248"/>
                <a:ext cx="126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" name="Line 85"/>
              <p:cNvSpPr>
                <a:spLocks noChangeShapeType="1"/>
              </p:cNvSpPr>
              <p:nvPr/>
            </p:nvSpPr>
            <p:spPr bwMode="auto">
              <a:xfrm>
                <a:off x="2448" y="1248"/>
                <a:ext cx="12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86"/>
              <p:cNvSpPr>
                <a:spLocks noChangeShapeType="1"/>
              </p:cNvSpPr>
              <p:nvPr/>
            </p:nvSpPr>
            <p:spPr bwMode="auto">
              <a:xfrm>
                <a:off x="2574" y="1037"/>
                <a:ext cx="1" cy="2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87"/>
              <p:cNvSpPr>
                <a:spLocks noChangeShapeType="1"/>
              </p:cNvSpPr>
              <p:nvPr/>
            </p:nvSpPr>
            <p:spPr bwMode="auto">
              <a:xfrm>
                <a:off x="2574" y="124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88"/>
              <p:cNvSpPr>
                <a:spLocks noChangeShapeType="1"/>
              </p:cNvSpPr>
              <p:nvPr/>
            </p:nvSpPr>
            <p:spPr bwMode="auto">
              <a:xfrm>
                <a:off x="2574" y="124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Rectangle 89"/>
              <p:cNvSpPr>
                <a:spLocks noChangeArrowheads="1"/>
              </p:cNvSpPr>
              <p:nvPr/>
            </p:nvSpPr>
            <p:spPr bwMode="auto">
              <a:xfrm>
                <a:off x="2578" y="1248"/>
                <a:ext cx="124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2" name="Line 90"/>
              <p:cNvSpPr>
                <a:spLocks noChangeShapeType="1"/>
              </p:cNvSpPr>
              <p:nvPr/>
            </p:nvSpPr>
            <p:spPr bwMode="auto">
              <a:xfrm>
                <a:off x="2578" y="1248"/>
                <a:ext cx="1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91"/>
              <p:cNvSpPr>
                <a:spLocks noChangeShapeType="1"/>
              </p:cNvSpPr>
              <p:nvPr/>
            </p:nvSpPr>
            <p:spPr bwMode="auto">
              <a:xfrm>
                <a:off x="2702" y="1037"/>
                <a:ext cx="1" cy="2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92"/>
              <p:cNvSpPr>
                <a:spLocks noChangeShapeType="1"/>
              </p:cNvSpPr>
              <p:nvPr/>
            </p:nvSpPr>
            <p:spPr bwMode="auto">
              <a:xfrm>
                <a:off x="2702" y="124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93"/>
              <p:cNvSpPr>
                <a:spLocks noChangeShapeType="1"/>
              </p:cNvSpPr>
              <p:nvPr/>
            </p:nvSpPr>
            <p:spPr bwMode="auto">
              <a:xfrm>
                <a:off x="2702" y="124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94"/>
              <p:cNvSpPr>
                <a:spLocks noChangeArrowheads="1"/>
              </p:cNvSpPr>
              <p:nvPr/>
            </p:nvSpPr>
            <p:spPr bwMode="auto">
              <a:xfrm>
                <a:off x="2706" y="1248"/>
                <a:ext cx="124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7" name="Line 95"/>
              <p:cNvSpPr>
                <a:spLocks noChangeShapeType="1"/>
              </p:cNvSpPr>
              <p:nvPr/>
            </p:nvSpPr>
            <p:spPr bwMode="auto">
              <a:xfrm>
                <a:off x="2706" y="1248"/>
                <a:ext cx="1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96"/>
              <p:cNvSpPr>
                <a:spLocks noChangeShapeType="1"/>
              </p:cNvSpPr>
              <p:nvPr/>
            </p:nvSpPr>
            <p:spPr bwMode="auto">
              <a:xfrm>
                <a:off x="2830" y="1037"/>
                <a:ext cx="1" cy="2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97"/>
              <p:cNvSpPr>
                <a:spLocks noChangeShapeType="1"/>
              </p:cNvSpPr>
              <p:nvPr/>
            </p:nvSpPr>
            <p:spPr bwMode="auto">
              <a:xfrm>
                <a:off x="2830" y="124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98"/>
              <p:cNvSpPr>
                <a:spLocks noChangeShapeType="1"/>
              </p:cNvSpPr>
              <p:nvPr/>
            </p:nvSpPr>
            <p:spPr bwMode="auto">
              <a:xfrm>
                <a:off x="2830" y="124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Rectangle 99"/>
              <p:cNvSpPr>
                <a:spLocks noChangeArrowheads="1"/>
              </p:cNvSpPr>
              <p:nvPr/>
            </p:nvSpPr>
            <p:spPr bwMode="auto">
              <a:xfrm>
                <a:off x="2834" y="1248"/>
                <a:ext cx="124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2" name="Line 100"/>
              <p:cNvSpPr>
                <a:spLocks noChangeShapeType="1"/>
              </p:cNvSpPr>
              <p:nvPr/>
            </p:nvSpPr>
            <p:spPr bwMode="auto">
              <a:xfrm>
                <a:off x="2834" y="1248"/>
                <a:ext cx="12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01"/>
              <p:cNvSpPr>
                <a:spLocks noChangeShapeType="1"/>
              </p:cNvSpPr>
              <p:nvPr/>
            </p:nvSpPr>
            <p:spPr bwMode="auto">
              <a:xfrm>
                <a:off x="2958" y="1037"/>
                <a:ext cx="1" cy="2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02"/>
              <p:cNvSpPr>
                <a:spLocks noChangeShapeType="1"/>
              </p:cNvSpPr>
              <p:nvPr/>
            </p:nvSpPr>
            <p:spPr bwMode="auto">
              <a:xfrm>
                <a:off x="2958" y="1248"/>
                <a:ext cx="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03"/>
              <p:cNvSpPr>
                <a:spLocks noChangeShapeType="1"/>
              </p:cNvSpPr>
              <p:nvPr/>
            </p:nvSpPr>
            <p:spPr bwMode="auto">
              <a:xfrm>
                <a:off x="2958" y="124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104"/>
              <p:cNvSpPr>
                <a:spLocks noChangeArrowheads="1"/>
              </p:cNvSpPr>
              <p:nvPr/>
            </p:nvSpPr>
            <p:spPr bwMode="auto">
              <a:xfrm>
                <a:off x="2962" y="1248"/>
                <a:ext cx="126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7" name="Line 105"/>
              <p:cNvSpPr>
                <a:spLocks noChangeShapeType="1"/>
              </p:cNvSpPr>
              <p:nvPr/>
            </p:nvSpPr>
            <p:spPr bwMode="auto">
              <a:xfrm>
                <a:off x="2962" y="1248"/>
                <a:ext cx="12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06"/>
              <p:cNvSpPr>
                <a:spLocks noChangeShapeType="1"/>
              </p:cNvSpPr>
              <p:nvPr/>
            </p:nvSpPr>
            <p:spPr bwMode="auto">
              <a:xfrm>
                <a:off x="3088" y="1037"/>
                <a:ext cx="1" cy="2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07"/>
              <p:cNvSpPr>
                <a:spLocks noChangeShapeType="1"/>
              </p:cNvSpPr>
              <p:nvPr/>
            </p:nvSpPr>
            <p:spPr bwMode="auto">
              <a:xfrm>
                <a:off x="3088" y="1248"/>
                <a:ext cx="5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108"/>
              <p:cNvSpPr>
                <a:spLocks noChangeShapeType="1"/>
              </p:cNvSpPr>
              <p:nvPr/>
            </p:nvSpPr>
            <p:spPr bwMode="auto">
              <a:xfrm>
                <a:off x="3088" y="1248"/>
                <a:ext cx="1" cy="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Rectangle 109"/>
              <p:cNvSpPr>
                <a:spLocks noChangeArrowheads="1"/>
              </p:cNvSpPr>
              <p:nvPr/>
            </p:nvSpPr>
            <p:spPr bwMode="auto">
              <a:xfrm>
                <a:off x="3093" y="1248"/>
                <a:ext cx="121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2" name="Line 110"/>
              <p:cNvSpPr>
                <a:spLocks noChangeShapeType="1"/>
              </p:cNvSpPr>
              <p:nvPr/>
            </p:nvSpPr>
            <p:spPr bwMode="auto">
              <a:xfrm>
                <a:off x="3093" y="1248"/>
                <a:ext cx="12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/>
            </p:nvSpPr>
            <p:spPr bwMode="auto">
              <a:xfrm>
                <a:off x="1873" y="2082"/>
                <a:ext cx="1247" cy="1238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" name="Oval 112"/>
              <p:cNvSpPr>
                <a:spLocks noChangeArrowheads="1"/>
              </p:cNvSpPr>
              <p:nvPr/>
            </p:nvSpPr>
            <p:spPr bwMode="auto">
              <a:xfrm>
                <a:off x="2036" y="2340"/>
                <a:ext cx="935" cy="936"/>
              </a:xfrm>
              <a:prstGeom prst="ellips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/>
            </p:nvSpPr>
            <p:spPr bwMode="auto">
              <a:xfrm>
                <a:off x="1991" y="2041"/>
                <a:ext cx="1091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6" name="Rectangle 114"/>
              <p:cNvSpPr>
                <a:spLocks noChangeArrowheads="1"/>
              </p:cNvSpPr>
              <p:nvPr/>
            </p:nvSpPr>
            <p:spPr bwMode="auto">
              <a:xfrm>
                <a:off x="2061" y="2095"/>
                <a:ext cx="81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0" lang="en-US" altLang="en-US" sz="1800" dirty="0">
                    <a:solidFill>
                      <a:srgbClr val="000000"/>
                    </a:solidFill>
                  </a:rPr>
                  <a:t>state indicator</a:t>
                </a:r>
                <a:endParaRPr kumimoji="0" lang="en-US" altLang="en-US" dirty="0"/>
              </a:p>
            </p:txBody>
          </p:sp>
          <p:sp>
            <p:nvSpPr>
              <p:cNvPr id="117" name="Rectangle 115"/>
              <p:cNvSpPr>
                <a:spLocks noChangeArrowheads="1"/>
              </p:cNvSpPr>
              <p:nvPr/>
            </p:nvSpPr>
            <p:spPr bwMode="auto">
              <a:xfrm>
                <a:off x="2361" y="2211"/>
                <a:ext cx="260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" name="Rectangle 116"/>
              <p:cNvSpPr>
                <a:spLocks noChangeArrowheads="1"/>
              </p:cNvSpPr>
              <p:nvPr/>
            </p:nvSpPr>
            <p:spPr bwMode="auto">
              <a:xfrm>
                <a:off x="2465" y="2259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0" lang="en-US" altLang="en-US" sz="1800" i="1">
                    <a:solidFill>
                      <a:srgbClr val="000000"/>
                    </a:solidFill>
                  </a:rPr>
                  <a:t>s</a:t>
                </a:r>
                <a:r>
                  <a:rPr kumimoji="0" lang="en-US" altLang="en-US" sz="1800" baseline="-25000">
                    <a:solidFill>
                      <a:srgbClr val="000000"/>
                    </a:solidFill>
                  </a:rPr>
                  <a:t>0</a:t>
                </a:r>
                <a:endParaRPr kumimoji="0" lang="en-US" altLang="en-US"/>
              </a:p>
            </p:txBody>
          </p:sp>
          <p:sp>
            <p:nvSpPr>
              <p:cNvPr id="119" name="Rectangle 117"/>
              <p:cNvSpPr>
                <a:spLocks noChangeArrowheads="1"/>
              </p:cNvSpPr>
              <p:nvPr/>
            </p:nvSpPr>
            <p:spPr bwMode="auto">
              <a:xfrm>
                <a:off x="2358" y="2956"/>
                <a:ext cx="311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0" name="Rectangle 118"/>
              <p:cNvSpPr>
                <a:spLocks noChangeArrowheads="1"/>
              </p:cNvSpPr>
              <p:nvPr/>
            </p:nvSpPr>
            <p:spPr bwMode="auto">
              <a:xfrm>
                <a:off x="2462" y="3005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0" lang="en-US" altLang="en-US" sz="1800" i="1">
                    <a:solidFill>
                      <a:srgbClr val="000000"/>
                    </a:solidFill>
                  </a:rPr>
                  <a:t>s</a:t>
                </a:r>
                <a:r>
                  <a:rPr kumimoji="0" lang="en-US" altLang="en-US" sz="1800" baseline="-25000">
                    <a:solidFill>
                      <a:srgbClr val="000000"/>
                    </a:solidFill>
                  </a:rPr>
                  <a:t>3</a:t>
                </a:r>
                <a:endParaRPr kumimoji="0" lang="en-US" altLang="en-US"/>
              </a:p>
            </p:txBody>
          </p:sp>
          <p:sp>
            <p:nvSpPr>
              <p:cNvPr id="121" name="Rectangle 119"/>
              <p:cNvSpPr>
                <a:spLocks noChangeArrowheads="1"/>
              </p:cNvSpPr>
              <p:nvPr/>
            </p:nvSpPr>
            <p:spPr bwMode="auto">
              <a:xfrm>
                <a:off x="2029" y="2776"/>
                <a:ext cx="311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2" name="Rectangle 120"/>
              <p:cNvSpPr>
                <a:spLocks noChangeArrowheads="1"/>
              </p:cNvSpPr>
              <p:nvPr/>
            </p:nvSpPr>
            <p:spPr bwMode="auto">
              <a:xfrm>
                <a:off x="2133" y="2824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0" lang="en-US" altLang="en-US" sz="1800" i="1">
                    <a:solidFill>
                      <a:srgbClr val="000000"/>
                    </a:solidFill>
                  </a:rPr>
                  <a:t>s</a:t>
                </a:r>
                <a:r>
                  <a:rPr kumimoji="0" lang="en-US" altLang="en-US" sz="1800" baseline="-25000">
                    <a:solidFill>
                      <a:srgbClr val="000000"/>
                    </a:solidFill>
                  </a:rPr>
                  <a:t>4</a:t>
                </a:r>
                <a:endParaRPr kumimoji="0" lang="en-US" altLang="en-US"/>
              </a:p>
            </p:txBody>
          </p:sp>
          <p:sp>
            <p:nvSpPr>
              <p:cNvPr id="123" name="Rectangle 121"/>
              <p:cNvSpPr>
                <a:spLocks noChangeArrowheads="1"/>
              </p:cNvSpPr>
              <p:nvPr/>
            </p:nvSpPr>
            <p:spPr bwMode="auto">
              <a:xfrm>
                <a:off x="2036" y="2353"/>
                <a:ext cx="311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4" name="Rectangle 123"/>
              <p:cNvSpPr>
                <a:spLocks noChangeArrowheads="1"/>
              </p:cNvSpPr>
              <p:nvPr/>
            </p:nvSpPr>
            <p:spPr bwMode="auto">
              <a:xfrm>
                <a:off x="2683" y="2367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5" name="Rectangle 124"/>
              <p:cNvSpPr>
                <a:spLocks noChangeArrowheads="1"/>
              </p:cNvSpPr>
              <p:nvPr/>
            </p:nvSpPr>
            <p:spPr bwMode="auto">
              <a:xfrm>
                <a:off x="2787" y="2426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0" lang="en-US" altLang="en-US" sz="1800" i="1">
                    <a:solidFill>
                      <a:srgbClr val="000000"/>
                    </a:solidFill>
                  </a:rPr>
                  <a:t>s</a:t>
                </a:r>
                <a:r>
                  <a:rPr kumimoji="0" lang="en-US" altLang="en-US" sz="1800" baseline="-25000">
                    <a:solidFill>
                      <a:srgbClr val="000000"/>
                    </a:solidFill>
                  </a:rPr>
                  <a:t>1</a:t>
                </a:r>
                <a:endParaRPr kumimoji="0" lang="en-US" altLang="en-US"/>
              </a:p>
            </p:txBody>
          </p:sp>
          <p:sp>
            <p:nvSpPr>
              <p:cNvPr id="126" name="Rectangle 125"/>
              <p:cNvSpPr>
                <a:spLocks noChangeArrowheads="1"/>
              </p:cNvSpPr>
              <p:nvPr/>
            </p:nvSpPr>
            <p:spPr bwMode="auto">
              <a:xfrm>
                <a:off x="2704" y="2783"/>
                <a:ext cx="312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7" name="Line 127"/>
              <p:cNvSpPr>
                <a:spLocks noChangeShapeType="1"/>
              </p:cNvSpPr>
              <p:nvPr/>
            </p:nvSpPr>
            <p:spPr bwMode="auto">
              <a:xfrm flipV="1">
                <a:off x="2626" y="1389"/>
                <a:ext cx="1" cy="64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>
                <a:spLocks/>
              </p:cNvSpPr>
              <p:nvPr/>
            </p:nvSpPr>
            <p:spPr bwMode="auto">
              <a:xfrm>
                <a:off x="2592" y="1278"/>
                <a:ext cx="73" cy="111"/>
              </a:xfrm>
              <a:custGeom>
                <a:avLst/>
                <a:gdLst>
                  <a:gd name="T0" fmla="*/ 73 w 73"/>
                  <a:gd name="T1" fmla="*/ 111 h 111"/>
                  <a:gd name="T2" fmla="*/ 35 w 73"/>
                  <a:gd name="T3" fmla="*/ 0 h 111"/>
                  <a:gd name="T4" fmla="*/ 0 w 73"/>
                  <a:gd name="T5" fmla="*/ 111 h 111"/>
                  <a:gd name="T6" fmla="*/ 73 w 73"/>
                  <a:gd name="T7" fmla="*/ 111 h 1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11"/>
                  <a:gd name="T14" fmla="*/ 73 w 73"/>
                  <a:gd name="T15" fmla="*/ 111 h 1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11">
                    <a:moveTo>
                      <a:pt x="73" y="111"/>
                    </a:moveTo>
                    <a:lnTo>
                      <a:pt x="35" y="0"/>
                    </a:lnTo>
                    <a:lnTo>
                      <a:pt x="0" y="111"/>
                    </a:lnTo>
                    <a:lnTo>
                      <a:pt x="73" y="1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31"/>
              <p:cNvSpPr>
                <a:spLocks noChangeShapeType="1"/>
              </p:cNvSpPr>
              <p:nvPr/>
            </p:nvSpPr>
            <p:spPr bwMode="auto">
              <a:xfrm>
                <a:off x="2725" y="1434"/>
                <a:ext cx="419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2"/>
              <p:cNvSpPr>
                <a:spLocks/>
              </p:cNvSpPr>
              <p:nvPr/>
            </p:nvSpPr>
            <p:spPr bwMode="auto">
              <a:xfrm>
                <a:off x="3137" y="1399"/>
                <a:ext cx="111" cy="73"/>
              </a:xfrm>
              <a:custGeom>
                <a:avLst/>
                <a:gdLst>
                  <a:gd name="T0" fmla="*/ 0 w 111"/>
                  <a:gd name="T1" fmla="*/ 73 h 73"/>
                  <a:gd name="T2" fmla="*/ 111 w 111"/>
                  <a:gd name="T3" fmla="*/ 35 h 73"/>
                  <a:gd name="T4" fmla="*/ 0 w 111"/>
                  <a:gd name="T5" fmla="*/ 0 h 73"/>
                  <a:gd name="T6" fmla="*/ 0 w 111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1"/>
                  <a:gd name="T13" fmla="*/ 0 h 73"/>
                  <a:gd name="T14" fmla="*/ 111 w 111"/>
                  <a:gd name="T15" fmla="*/ 73 h 7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1" h="73">
                    <a:moveTo>
                      <a:pt x="0" y="73"/>
                    </a:moveTo>
                    <a:lnTo>
                      <a:pt x="111" y="35"/>
                    </a:lnTo>
                    <a:lnTo>
                      <a:pt x="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Rectangle 133"/>
              <p:cNvSpPr>
                <a:spLocks noChangeArrowheads="1"/>
              </p:cNvSpPr>
              <p:nvPr/>
            </p:nvSpPr>
            <p:spPr bwMode="auto">
              <a:xfrm>
                <a:off x="1440" y="1316"/>
                <a:ext cx="81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2" name="Rectangle 134"/>
              <p:cNvSpPr>
                <a:spLocks noChangeArrowheads="1"/>
              </p:cNvSpPr>
              <p:nvPr/>
            </p:nvSpPr>
            <p:spPr bwMode="auto">
              <a:xfrm>
                <a:off x="4173" y="3528"/>
                <a:ext cx="398" cy="2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0" lang="en-US" altLang="en-US" sz="1800" dirty="0" smtClean="0">
                    <a:solidFill>
                      <a:srgbClr val="000000"/>
                    </a:solidFill>
                  </a:rPr>
                  <a:t>Stack</a:t>
                </a:r>
                <a:endParaRPr kumimoji="0" lang="en-US" altLang="en-US" sz="1800" dirty="0"/>
              </a:p>
            </p:txBody>
          </p:sp>
          <p:sp>
            <p:nvSpPr>
              <p:cNvPr id="133" name="Rectangle 135"/>
              <p:cNvSpPr>
                <a:spLocks noChangeArrowheads="1"/>
              </p:cNvSpPr>
              <p:nvPr/>
            </p:nvSpPr>
            <p:spPr bwMode="auto">
              <a:xfrm>
                <a:off x="2611" y="1424"/>
                <a:ext cx="1562" cy="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4" name="Rectangle 136"/>
              <p:cNvSpPr>
                <a:spLocks noChangeArrowheads="1"/>
              </p:cNvSpPr>
              <p:nvPr/>
            </p:nvSpPr>
            <p:spPr bwMode="auto">
              <a:xfrm>
                <a:off x="2721" y="1525"/>
                <a:ext cx="147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0" lang="en-US" altLang="en-US" sz="1600">
                    <a:solidFill>
                      <a:srgbClr val="000000"/>
                    </a:solidFill>
                  </a:rPr>
                  <a:t>Head moves in this direction</a:t>
                </a:r>
                <a:endParaRPr kumimoji="0" lang="en-US" altLang="en-US" sz="1600"/>
              </a:p>
            </p:txBody>
          </p:sp>
          <p:sp>
            <p:nvSpPr>
              <p:cNvPr id="135" name="Rectangle 137"/>
              <p:cNvSpPr>
                <a:spLocks noChangeArrowheads="1"/>
              </p:cNvSpPr>
              <p:nvPr/>
            </p:nvSpPr>
            <p:spPr bwMode="auto">
              <a:xfrm>
                <a:off x="1859" y="3313"/>
                <a:ext cx="1195" cy="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6" name="Rectangle 138"/>
              <p:cNvSpPr>
                <a:spLocks noChangeArrowheads="1"/>
              </p:cNvSpPr>
              <p:nvPr/>
            </p:nvSpPr>
            <p:spPr bwMode="auto">
              <a:xfrm>
                <a:off x="1927" y="3430"/>
                <a:ext cx="11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0" lang="en-US" altLang="en-US" sz="1800">
                    <a:solidFill>
                      <a:srgbClr val="000000"/>
                    </a:solidFill>
                  </a:rPr>
                  <a:t>Control  Mechanism</a:t>
                </a:r>
                <a:endParaRPr kumimoji="0" lang="en-US" altLang="en-US" sz="1800"/>
              </a:p>
            </p:txBody>
          </p:sp>
          <p:sp>
            <p:nvSpPr>
              <p:cNvPr id="137" name="Line 139"/>
              <p:cNvSpPr>
                <a:spLocks noChangeShapeType="1"/>
              </p:cNvSpPr>
              <p:nvPr/>
            </p:nvSpPr>
            <p:spPr bwMode="auto">
              <a:xfrm flipH="1">
                <a:off x="2298" y="2780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Line 140"/>
              <p:cNvSpPr>
                <a:spLocks noChangeShapeType="1"/>
              </p:cNvSpPr>
              <p:nvPr/>
            </p:nvSpPr>
            <p:spPr bwMode="auto">
              <a:xfrm>
                <a:off x="4176" y="2060"/>
                <a:ext cx="1" cy="144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Line 141"/>
              <p:cNvSpPr>
                <a:spLocks noChangeShapeType="1"/>
              </p:cNvSpPr>
              <p:nvPr/>
            </p:nvSpPr>
            <p:spPr bwMode="auto">
              <a:xfrm>
                <a:off x="4176" y="3500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Line 142"/>
              <p:cNvSpPr>
                <a:spLocks noChangeShapeType="1"/>
              </p:cNvSpPr>
              <p:nvPr/>
            </p:nvSpPr>
            <p:spPr bwMode="auto">
              <a:xfrm flipV="1">
                <a:off x="4608" y="2060"/>
                <a:ext cx="1" cy="144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Line 143"/>
              <p:cNvSpPr>
                <a:spLocks noChangeShapeType="1"/>
              </p:cNvSpPr>
              <p:nvPr/>
            </p:nvSpPr>
            <p:spPr bwMode="auto">
              <a:xfrm>
                <a:off x="4176" y="3164"/>
                <a:ext cx="432" cy="1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144"/>
              <p:cNvSpPr>
                <a:spLocks noChangeShapeType="1"/>
              </p:cNvSpPr>
              <p:nvPr/>
            </p:nvSpPr>
            <p:spPr bwMode="auto">
              <a:xfrm>
                <a:off x="4176" y="2876"/>
                <a:ext cx="432" cy="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Line 146"/>
              <p:cNvSpPr>
                <a:spLocks noChangeShapeType="1"/>
              </p:cNvSpPr>
              <p:nvPr/>
            </p:nvSpPr>
            <p:spPr bwMode="auto">
              <a:xfrm>
                <a:off x="3120" y="2732"/>
                <a:ext cx="1008" cy="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Rectangle 148"/>
              <p:cNvSpPr>
                <a:spLocks noChangeArrowheads="1"/>
              </p:cNvSpPr>
              <p:nvPr/>
            </p:nvSpPr>
            <p:spPr bwMode="auto">
              <a:xfrm>
                <a:off x="2154" y="2432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0" lang="en-US" altLang="en-US" sz="1800" i="1">
                    <a:solidFill>
                      <a:srgbClr val="000000"/>
                    </a:solidFill>
                  </a:rPr>
                  <a:t>s</a:t>
                </a:r>
                <a:r>
                  <a:rPr kumimoji="0" lang="en-US" altLang="en-US" sz="1800" baseline="-25000">
                    <a:solidFill>
                      <a:srgbClr val="000000"/>
                    </a:solidFill>
                  </a:rPr>
                  <a:t>5</a:t>
                </a:r>
                <a:endParaRPr kumimoji="0" lang="en-US" altLang="en-US"/>
              </a:p>
            </p:txBody>
          </p:sp>
          <p:sp>
            <p:nvSpPr>
              <p:cNvPr id="146" name="Rectangle 149"/>
              <p:cNvSpPr>
                <a:spLocks noChangeArrowheads="1"/>
              </p:cNvSpPr>
              <p:nvPr/>
            </p:nvSpPr>
            <p:spPr bwMode="auto">
              <a:xfrm>
                <a:off x="2744" y="2818"/>
                <a:ext cx="10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kumimoji="0" lang="en-US" altLang="en-US" sz="1800" i="1">
                    <a:solidFill>
                      <a:srgbClr val="000000"/>
                    </a:solidFill>
                  </a:rPr>
                  <a:t>s</a:t>
                </a:r>
                <a:r>
                  <a:rPr kumimoji="0" lang="en-US" altLang="en-US" sz="1800" baseline="-25000">
                    <a:solidFill>
                      <a:srgbClr val="000000"/>
                    </a:solidFill>
                  </a:rPr>
                  <a:t>2</a:t>
                </a:r>
                <a:endParaRPr kumimoji="0" lang="en-US" altLang="en-US"/>
              </a:p>
            </p:txBody>
          </p:sp>
        </p:grpSp>
        <p:sp>
          <p:nvSpPr>
            <p:cNvPr id="147" name="Rectangle 134"/>
            <p:cNvSpPr>
              <a:spLocks noChangeArrowheads="1"/>
            </p:cNvSpPr>
            <p:nvPr/>
          </p:nvSpPr>
          <p:spPr bwMode="auto">
            <a:xfrm>
              <a:off x="1568457" y="2859606"/>
              <a:ext cx="809093" cy="206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0" lang="en-US" altLang="en-US" sz="1800" dirty="0">
                  <a:solidFill>
                    <a:srgbClr val="000000"/>
                  </a:solidFill>
                </a:rPr>
                <a:t>Tape Head</a:t>
              </a:r>
              <a:endParaRPr kumimoji="0" lang="en-US" altLang="en-US" sz="1800" dirty="0"/>
            </a:p>
          </p:txBody>
        </p:sp>
        <p:sp>
          <p:nvSpPr>
            <p:cNvPr id="148" name="Line 131"/>
            <p:cNvSpPr>
              <a:spLocks noChangeShapeType="1"/>
            </p:cNvSpPr>
            <p:nvPr/>
          </p:nvSpPr>
          <p:spPr bwMode="auto">
            <a:xfrm flipV="1">
              <a:off x="3309952" y="4436985"/>
              <a:ext cx="809679" cy="596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32"/>
            <p:cNvSpPr>
              <a:spLocks/>
            </p:cNvSpPr>
            <p:nvPr/>
          </p:nvSpPr>
          <p:spPr bwMode="auto">
            <a:xfrm>
              <a:off x="4110612" y="4394078"/>
              <a:ext cx="143008" cy="87006"/>
            </a:xfrm>
            <a:custGeom>
              <a:avLst/>
              <a:gdLst>
                <a:gd name="T0" fmla="*/ 0 w 111"/>
                <a:gd name="T1" fmla="*/ 73 h 73"/>
                <a:gd name="T2" fmla="*/ 111 w 111"/>
                <a:gd name="T3" fmla="*/ 35 h 73"/>
                <a:gd name="T4" fmla="*/ 0 w 111"/>
                <a:gd name="T5" fmla="*/ 0 h 73"/>
                <a:gd name="T6" fmla="*/ 0 w 111"/>
                <a:gd name="T7" fmla="*/ 73 h 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73"/>
                <a:gd name="T14" fmla="*/ 111 w 111"/>
                <a:gd name="T15" fmla="*/ 73 h 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73">
                  <a:moveTo>
                    <a:pt x="0" y="73"/>
                  </a:moveTo>
                  <a:lnTo>
                    <a:pt x="111" y="35"/>
                  </a:lnTo>
                  <a:lnTo>
                    <a:pt x="0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Down Arrow 157"/>
            <p:cNvSpPr/>
            <p:nvPr/>
          </p:nvSpPr>
          <p:spPr>
            <a:xfrm rot="3177835">
              <a:off x="5419019" y="3803287"/>
              <a:ext cx="507858" cy="66040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Down Arrow 158"/>
            <p:cNvSpPr/>
            <p:nvPr/>
          </p:nvSpPr>
          <p:spPr>
            <a:xfrm rot="14478345">
              <a:off x="5567258" y="4469519"/>
              <a:ext cx="507858" cy="66040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/>
            <p:cNvSpPr txBox="1"/>
            <p:nvPr/>
          </p:nvSpPr>
          <p:spPr>
            <a:xfrm rot="19599068">
              <a:off x="5338968" y="3885304"/>
              <a:ext cx="807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PUSH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 rot="19599068">
              <a:off x="5428649" y="4604255"/>
              <a:ext cx="807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POP</a:t>
              </a:r>
              <a:endParaRPr lang="en-US" dirty="0"/>
            </a:p>
          </p:txBody>
        </p:sp>
      </p:grpSp>
      <p:sp>
        <p:nvSpPr>
          <p:cNvPr id="162" name="Slide Number Placeholder 1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19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0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615410"/>
              </p:ext>
            </p:extLst>
          </p:nvPr>
        </p:nvGraphicFramePr>
        <p:xfrm>
          <a:off x="4114800" y="272376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34" name="Equation" r:id="rId3" imgW="3975100" imgH="711200" progId="Equation.3">
                  <p:embed/>
                </p:oleObj>
              </mc:Choice>
              <mc:Fallback>
                <p:oleObj name="Equation" r:id="rId3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72376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47224"/>
              </p:ext>
            </p:extLst>
          </p:nvPr>
        </p:nvGraphicFramePr>
        <p:xfrm>
          <a:off x="8458200" y="1627762"/>
          <a:ext cx="1358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35" name="Equation" r:id="rId5" imgW="1358310" imgH="533169" progId="Equation.3">
                  <p:embed/>
                </p:oleObj>
              </mc:Choice>
              <mc:Fallback>
                <p:oleObj name="Equation" r:id="rId5" imgW="1358310" imgH="533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1627762"/>
                        <a:ext cx="1358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275910" y="2303507"/>
            <a:ext cx="9830653" cy="2651757"/>
            <a:chOff x="1275910" y="2303507"/>
            <a:chExt cx="9830653" cy="2651757"/>
          </a:xfrm>
        </p:grpSpPr>
        <p:sp>
          <p:nvSpPr>
            <p:cNvPr id="65541" name="Text Box 25"/>
            <p:cNvSpPr txBox="1">
              <a:spLocks noChangeArrowheads="1"/>
            </p:cNvSpPr>
            <p:nvPr/>
          </p:nvSpPr>
          <p:spPr bwMode="auto">
            <a:xfrm>
              <a:off x="1275910" y="2303507"/>
              <a:ext cx="235426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>
                  <a:solidFill>
                    <a:srgbClr val="FF3399"/>
                  </a:solidFill>
                </a:rPr>
                <a:t>Sub-case 1:</a:t>
              </a:r>
            </a:p>
          </p:txBody>
        </p:sp>
        <p:sp>
          <p:nvSpPr>
            <p:cNvPr id="65542" name="Text Box 26"/>
            <p:cNvSpPr txBox="1">
              <a:spLocks noChangeArrowheads="1"/>
            </p:cNvSpPr>
            <p:nvPr/>
          </p:nvSpPr>
          <p:spPr bwMode="auto">
            <a:xfrm>
              <a:off x="4173162" y="2342738"/>
              <a:ext cx="261778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/>
                <a:t>contains only</a:t>
              </a:r>
            </a:p>
          </p:txBody>
        </p:sp>
        <p:sp>
          <p:nvSpPr>
            <p:cNvPr id="65543" name="Text Box 27"/>
            <p:cNvSpPr txBox="1">
              <a:spLocks noChangeArrowheads="1"/>
            </p:cNvSpPr>
            <p:nvPr/>
          </p:nvSpPr>
          <p:spPr bwMode="auto">
            <a:xfrm>
              <a:off x="8096663" y="2303507"/>
              <a:ext cx="261778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contains only</a:t>
              </a:r>
            </a:p>
          </p:txBody>
        </p:sp>
        <p:graphicFrame>
          <p:nvGraphicFramePr>
            <p:cNvPr id="65544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2916722"/>
                </p:ext>
              </p:extLst>
            </p:nvPr>
          </p:nvGraphicFramePr>
          <p:xfrm>
            <a:off x="3792162" y="2495138"/>
            <a:ext cx="2540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36" name="Equation" r:id="rId7" imgW="253780" imgH="304536" progId="Equation.3">
                    <p:embed/>
                  </p:oleObj>
                </mc:Choice>
                <mc:Fallback>
                  <p:oleObj name="Equation" r:id="rId7" imgW="253780" imgH="3045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162" y="2495138"/>
                          <a:ext cx="2540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5419287"/>
                </p:ext>
              </p:extLst>
            </p:nvPr>
          </p:nvGraphicFramePr>
          <p:xfrm>
            <a:off x="7639463" y="2455907"/>
            <a:ext cx="3175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37" name="Equation" r:id="rId9" imgW="317225" imgH="406048" progId="Equation.3">
                    <p:embed/>
                  </p:oleObj>
                </mc:Choice>
                <mc:Fallback>
                  <p:oleObj name="Equation" r:id="rId9" imgW="317225" imgH="40604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9463" y="2455907"/>
                          <a:ext cx="3175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754353"/>
                </p:ext>
              </p:extLst>
            </p:nvPr>
          </p:nvGraphicFramePr>
          <p:xfrm>
            <a:off x="6916362" y="2495138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38" name="Equation" r:id="rId11" imgW="291973" imgH="304668" progId="Equation.3">
                    <p:embed/>
                  </p:oleObj>
                </mc:Choice>
                <mc:Fallback>
                  <p:oleObj name="Equation" r:id="rId11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16362" y="2495138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47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5470516"/>
                </p:ext>
              </p:extLst>
            </p:nvPr>
          </p:nvGraphicFramePr>
          <p:xfrm>
            <a:off x="10839863" y="2379707"/>
            <a:ext cx="2667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39" name="Equation" r:id="rId13" imgW="266469" imgH="431425" progId="Equation.3">
                    <p:embed/>
                  </p:oleObj>
                </mc:Choice>
                <mc:Fallback>
                  <p:oleObj name="Equation" r:id="rId13" imgW="266469" imgH="4314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39863" y="2379707"/>
                          <a:ext cx="2667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52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2826024"/>
                </p:ext>
              </p:extLst>
            </p:nvPr>
          </p:nvGraphicFramePr>
          <p:xfrm>
            <a:off x="2553511" y="3465100"/>
            <a:ext cx="7473950" cy="690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40" name="Equation" r:id="rId15" imgW="2476500" imgH="228600" progId="Equation.3">
                    <p:embed/>
                  </p:oleObj>
                </mc:Choice>
                <mc:Fallback>
                  <p:oleObj name="Equation" r:id="rId15" imgW="2476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511" y="3465100"/>
                          <a:ext cx="7473950" cy="690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56" name="AutoShape 41"/>
            <p:cNvSpPr>
              <a:spLocks/>
            </p:cNvSpPr>
            <p:nvPr/>
          </p:nvSpPr>
          <p:spPr bwMode="auto">
            <a:xfrm rot="16200000">
              <a:off x="3833730" y="2256656"/>
              <a:ext cx="173036" cy="2548647"/>
            </a:xfrm>
            <a:prstGeom prst="rightBracket">
              <a:avLst>
                <a:gd name="adj" fmla="val 9444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5557" name="AutoShape 42"/>
            <p:cNvSpPr>
              <a:spLocks/>
            </p:cNvSpPr>
            <p:nvPr/>
          </p:nvSpPr>
          <p:spPr bwMode="auto">
            <a:xfrm rot="16200000">
              <a:off x="6615723" y="2164395"/>
              <a:ext cx="161586" cy="2762995"/>
            </a:xfrm>
            <a:prstGeom prst="rightBracket">
              <a:avLst>
                <a:gd name="adj" fmla="val 10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5558" name="AutoShape 43"/>
            <p:cNvSpPr>
              <a:spLocks/>
            </p:cNvSpPr>
            <p:nvPr/>
          </p:nvSpPr>
          <p:spPr bwMode="auto">
            <a:xfrm rot="16200000">
              <a:off x="9027034" y="2636526"/>
              <a:ext cx="152400" cy="1829002"/>
            </a:xfrm>
            <a:prstGeom prst="rightBracket">
              <a:avLst>
                <a:gd name="adj" fmla="val 6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5559" name="AutoShape 45"/>
            <p:cNvSpPr>
              <a:spLocks/>
            </p:cNvSpPr>
            <p:nvPr/>
          </p:nvSpPr>
          <p:spPr bwMode="auto">
            <a:xfrm rot="5400000">
              <a:off x="4457503" y="3890299"/>
              <a:ext cx="381000" cy="618708"/>
            </a:xfrm>
            <a:prstGeom prst="rightBrace">
              <a:avLst>
                <a:gd name="adj1" fmla="val 16667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5560" name="AutoShape 46"/>
            <p:cNvSpPr>
              <a:spLocks/>
            </p:cNvSpPr>
            <p:nvPr/>
          </p:nvSpPr>
          <p:spPr bwMode="auto">
            <a:xfrm rot="5400000">
              <a:off x="6421595" y="3328006"/>
              <a:ext cx="413426" cy="1784883"/>
            </a:xfrm>
            <a:prstGeom prst="rightBrace">
              <a:avLst>
                <a:gd name="adj1" fmla="val 52778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65561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9317921"/>
                </p:ext>
              </p:extLst>
            </p:nvPr>
          </p:nvGraphicFramePr>
          <p:xfrm>
            <a:off x="3292872" y="4476705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41" name="Equation" r:id="rId17" imgW="291973" imgH="304668" progId="Equation.3">
                    <p:embed/>
                  </p:oleObj>
                </mc:Choice>
                <mc:Fallback>
                  <p:oleObj name="Equation" r:id="rId17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2872" y="4476705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2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5357546"/>
                </p:ext>
              </p:extLst>
            </p:nvPr>
          </p:nvGraphicFramePr>
          <p:xfrm>
            <a:off x="8587497" y="4576548"/>
            <a:ext cx="2667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42" name="Equation" r:id="rId19" imgW="266584" imgH="279279" progId="Equation.3">
                    <p:embed/>
                  </p:oleObj>
                </mc:Choice>
                <mc:Fallback>
                  <p:oleObj name="Equation" r:id="rId19" imgW="266584" imgH="27927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7497" y="4576548"/>
                          <a:ext cx="2667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3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9833809"/>
                </p:ext>
              </p:extLst>
            </p:nvPr>
          </p:nvGraphicFramePr>
          <p:xfrm>
            <a:off x="4457503" y="4438909"/>
            <a:ext cx="381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43" name="Equation" r:id="rId21" imgW="126835" imgH="152202" progId="Equation.3">
                    <p:embed/>
                  </p:oleObj>
                </mc:Choice>
                <mc:Fallback>
                  <p:oleObj name="Equation" r:id="rId21" imgW="126835" imgH="1522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7503" y="4438909"/>
                          <a:ext cx="381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64" name="AutoShape 50"/>
            <p:cNvSpPr>
              <a:spLocks/>
            </p:cNvSpPr>
            <p:nvPr/>
          </p:nvSpPr>
          <p:spPr bwMode="auto">
            <a:xfrm rot="5400000">
              <a:off x="3241615" y="3390101"/>
              <a:ext cx="394614" cy="1605490"/>
            </a:xfrm>
            <a:prstGeom prst="rightBrace">
              <a:avLst>
                <a:gd name="adj1" fmla="val 13889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5565" name="AutoShape 51"/>
            <p:cNvSpPr>
              <a:spLocks/>
            </p:cNvSpPr>
            <p:nvPr/>
          </p:nvSpPr>
          <p:spPr bwMode="auto">
            <a:xfrm rot="5400000">
              <a:off x="5129209" y="3889468"/>
              <a:ext cx="457200" cy="675263"/>
            </a:xfrm>
            <a:prstGeom prst="rightBrace">
              <a:avLst>
                <a:gd name="adj1" fmla="val 34722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5566" name="AutoShape 52"/>
            <p:cNvSpPr>
              <a:spLocks/>
            </p:cNvSpPr>
            <p:nvPr/>
          </p:nvSpPr>
          <p:spPr bwMode="auto">
            <a:xfrm rot="5400000">
              <a:off x="8517648" y="3113832"/>
              <a:ext cx="406399" cy="2319346"/>
            </a:xfrm>
            <a:prstGeom prst="rightBrace">
              <a:avLst>
                <a:gd name="adj1" fmla="val 125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6556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1899148"/>
                </p:ext>
              </p:extLst>
            </p:nvPr>
          </p:nvGraphicFramePr>
          <p:xfrm>
            <a:off x="5129209" y="4455700"/>
            <a:ext cx="457200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44" name="Equation" r:id="rId23" imgW="164957" imgH="152268" progId="Equation.3">
                    <p:embed/>
                  </p:oleObj>
                </mc:Choice>
                <mc:Fallback>
                  <p:oleObj name="Equation" r:id="rId23" imgW="164957" imgH="1522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9209" y="4455700"/>
                          <a:ext cx="457200" cy="422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56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7332763"/>
                </p:ext>
              </p:extLst>
            </p:nvPr>
          </p:nvGraphicFramePr>
          <p:xfrm>
            <a:off x="6417170" y="4426626"/>
            <a:ext cx="422275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45" name="Equation" r:id="rId25" imgW="152334" imgH="190417" progId="Equation.3">
                    <p:embed/>
                  </p:oleObj>
                </mc:Choice>
                <mc:Fallback>
                  <p:oleObj name="Equation" r:id="rId25" imgW="152334" imgH="1904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17170" y="4426626"/>
                          <a:ext cx="422275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69" name="Line 55"/>
            <p:cNvSpPr>
              <a:spLocks noChangeShapeType="1"/>
            </p:cNvSpPr>
            <p:nvPr/>
          </p:nvSpPr>
          <p:spPr bwMode="auto">
            <a:xfrm>
              <a:off x="1524000" y="2313562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50523" y="5249348"/>
            <a:ext cx="10499119" cy="1231538"/>
            <a:chOff x="1350523" y="5249348"/>
            <a:chExt cx="10499119" cy="1231538"/>
          </a:xfrm>
        </p:grpSpPr>
        <p:graphicFrame>
          <p:nvGraphicFramePr>
            <p:cNvPr id="51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4069066"/>
                </p:ext>
              </p:extLst>
            </p:nvPr>
          </p:nvGraphicFramePr>
          <p:xfrm>
            <a:off x="3461322" y="5249348"/>
            <a:ext cx="4837163" cy="6697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46" name="Equation" r:id="rId27" imgW="1650960" imgH="228600" progId="Equation.3">
                    <p:embed/>
                  </p:oleObj>
                </mc:Choice>
                <mc:Fallback>
                  <p:oleObj name="Equation" r:id="rId27" imgW="16509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1322" y="5249348"/>
                          <a:ext cx="4837163" cy="6697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Text Box 25"/>
            <p:cNvSpPr txBox="1">
              <a:spLocks noChangeArrowheads="1"/>
            </p:cNvSpPr>
            <p:nvPr/>
          </p:nvSpPr>
          <p:spPr bwMode="auto">
            <a:xfrm>
              <a:off x="1350523" y="5298332"/>
              <a:ext cx="19494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However:</a:t>
              </a:r>
            </a:p>
          </p:txBody>
        </p:sp>
        <p:sp>
          <p:nvSpPr>
            <p:cNvPr id="53" name="Text Box 26"/>
            <p:cNvSpPr txBox="1">
              <a:spLocks noChangeArrowheads="1"/>
            </p:cNvSpPr>
            <p:nvPr/>
          </p:nvSpPr>
          <p:spPr bwMode="auto">
            <a:xfrm>
              <a:off x="8788942" y="5901448"/>
              <a:ext cx="306070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b="1" dirty="0">
                  <a:solidFill>
                    <a:srgbClr val="FF3300"/>
                  </a:solidFill>
                </a:rPr>
                <a:t>Contradiction!!!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544384"/>
              </p:ext>
            </p:extLst>
          </p:nvPr>
        </p:nvGraphicFramePr>
        <p:xfrm>
          <a:off x="2517775" y="969291"/>
          <a:ext cx="23114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47" name="Equation" r:id="rId29" imgW="698197" imgH="203112" progId="Equation.3">
                  <p:embed/>
                </p:oleObj>
              </mc:Choice>
              <mc:Fallback>
                <p:oleObj name="Equation" r:id="rId29" imgW="698197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969291"/>
                        <a:ext cx="231140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921230"/>
              </p:ext>
            </p:extLst>
          </p:nvPr>
        </p:nvGraphicFramePr>
        <p:xfrm>
          <a:off x="2498725" y="1705891"/>
          <a:ext cx="20193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48" name="Equation" r:id="rId31" imgW="609336" imgH="165028" progId="Equation.3">
                  <p:embed/>
                </p:oleObj>
              </mc:Choice>
              <mc:Fallback>
                <p:oleObj name="Equation" r:id="rId31" imgW="609336" imgH="16502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705891"/>
                        <a:ext cx="20193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783747"/>
              </p:ext>
            </p:extLst>
          </p:nvPr>
        </p:nvGraphicFramePr>
        <p:xfrm>
          <a:off x="5727700" y="1683666"/>
          <a:ext cx="1595438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49" name="Equation" r:id="rId33" imgW="571252" imgH="203112" progId="Equation.3">
                  <p:embed/>
                </p:oleObj>
              </mc:Choice>
              <mc:Fallback>
                <p:oleObj name="Equation" r:id="rId33" imgW="571252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1683666"/>
                        <a:ext cx="1595438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867017" y="3038061"/>
            <a:ext cx="5423542" cy="436766"/>
            <a:chOff x="3867017" y="3038061"/>
            <a:chExt cx="5423542" cy="436766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2695408"/>
                </p:ext>
              </p:extLst>
            </p:nvPr>
          </p:nvGraphicFramePr>
          <p:xfrm>
            <a:off x="3867017" y="3038061"/>
            <a:ext cx="37465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50" name="Equation" r:id="rId35" imgW="152268" imgH="164957" progId="Equation.3">
                    <p:embed/>
                  </p:oleObj>
                </mc:Choice>
                <mc:Fallback>
                  <p:oleObj name="Equation" r:id="rId35" imgW="152268" imgH="164957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7017" y="3038061"/>
                          <a:ext cx="37465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4045998"/>
                </p:ext>
              </p:extLst>
            </p:nvPr>
          </p:nvGraphicFramePr>
          <p:xfrm>
            <a:off x="6790950" y="3038061"/>
            <a:ext cx="37465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51" name="Equation" r:id="rId37" imgW="152268" imgH="164957" progId="Equation.3">
                    <p:embed/>
                  </p:oleObj>
                </mc:Choice>
                <mc:Fallback>
                  <p:oleObj name="Equation" r:id="rId37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0950" y="3038061"/>
                          <a:ext cx="37465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1700588"/>
                </p:ext>
              </p:extLst>
            </p:nvPr>
          </p:nvGraphicFramePr>
          <p:xfrm>
            <a:off x="8915909" y="3068427"/>
            <a:ext cx="37465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552" name="Equation" r:id="rId38" imgW="152268" imgH="164957" progId="Equation.3">
                    <p:embed/>
                  </p:oleObj>
                </mc:Choice>
                <mc:Fallback>
                  <p:oleObj name="Equation" r:id="rId38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15909" y="3068427"/>
                          <a:ext cx="37465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9296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006538"/>
              </p:ext>
            </p:extLst>
          </p:nvPr>
        </p:nvGraphicFramePr>
        <p:xfrm>
          <a:off x="4114800" y="262647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24" name="Equation" r:id="rId3" imgW="3975100" imgH="711200" progId="Equation.3">
                  <p:embed/>
                </p:oleObj>
              </mc:Choice>
              <mc:Fallback>
                <p:oleObj name="Equation" r:id="rId3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62647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138993"/>
              </p:ext>
            </p:extLst>
          </p:nvPr>
        </p:nvGraphicFramePr>
        <p:xfrm>
          <a:off x="8458200" y="1939047"/>
          <a:ext cx="1358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25" name="Equation" r:id="rId5" imgW="1358310" imgH="533169" progId="Equation.3">
                  <p:embed/>
                </p:oleObj>
              </mc:Choice>
              <mc:Fallback>
                <p:oleObj name="Equation" r:id="rId5" imgW="1358310" imgH="533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1939047"/>
                        <a:ext cx="1358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396875" y="2624847"/>
            <a:ext cx="10045031" cy="2601384"/>
            <a:chOff x="1396875" y="2624847"/>
            <a:chExt cx="10045031" cy="2601384"/>
          </a:xfrm>
        </p:grpSpPr>
        <p:sp>
          <p:nvSpPr>
            <p:cNvPr id="69637" name="Text Box 17"/>
            <p:cNvSpPr txBox="1">
              <a:spLocks noChangeArrowheads="1"/>
            </p:cNvSpPr>
            <p:nvPr/>
          </p:nvSpPr>
          <p:spPr bwMode="auto">
            <a:xfrm>
              <a:off x="1396875" y="2645482"/>
              <a:ext cx="24193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>
                  <a:solidFill>
                    <a:srgbClr val="FF3399"/>
                  </a:solidFill>
                </a:rPr>
                <a:t>Sub-case 2:</a:t>
              </a:r>
            </a:p>
          </p:txBody>
        </p:sp>
        <p:sp>
          <p:nvSpPr>
            <p:cNvPr id="69638" name="Text Box 18"/>
            <p:cNvSpPr txBox="1">
              <a:spLocks noChangeArrowheads="1"/>
            </p:cNvSpPr>
            <p:nvPr/>
          </p:nvSpPr>
          <p:spPr bwMode="auto">
            <a:xfrm>
              <a:off x="4192361" y="2663033"/>
              <a:ext cx="30162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/>
                <a:t>contains     and</a:t>
              </a:r>
            </a:p>
          </p:txBody>
        </p:sp>
        <p:sp>
          <p:nvSpPr>
            <p:cNvPr id="69639" name="Text Box 19"/>
            <p:cNvSpPr txBox="1">
              <a:spLocks noChangeArrowheads="1"/>
            </p:cNvSpPr>
            <p:nvPr/>
          </p:nvSpPr>
          <p:spPr bwMode="auto">
            <a:xfrm>
              <a:off x="8508206" y="2627546"/>
              <a:ext cx="261778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contains only</a:t>
              </a:r>
            </a:p>
          </p:txBody>
        </p:sp>
        <p:graphicFrame>
          <p:nvGraphicFramePr>
            <p:cNvPr id="69640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5981714"/>
                </p:ext>
              </p:extLst>
            </p:nvPr>
          </p:nvGraphicFramePr>
          <p:xfrm>
            <a:off x="3811361" y="2815433"/>
            <a:ext cx="2540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26" name="Equation" r:id="rId7" imgW="253780" imgH="304536" progId="Equation.3">
                    <p:embed/>
                  </p:oleObj>
                </mc:Choice>
                <mc:Fallback>
                  <p:oleObj name="Equation" r:id="rId7" imgW="253780" imgH="3045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1361" y="2815433"/>
                          <a:ext cx="2540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41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5039178"/>
                </p:ext>
              </p:extLst>
            </p:nvPr>
          </p:nvGraphicFramePr>
          <p:xfrm>
            <a:off x="8051006" y="2779946"/>
            <a:ext cx="3175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27" name="Equation" r:id="rId9" imgW="317225" imgH="406048" progId="Equation.3">
                    <p:embed/>
                  </p:oleObj>
                </mc:Choice>
                <mc:Fallback>
                  <p:oleObj name="Equation" r:id="rId9" imgW="317225" imgH="40604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1006" y="2779946"/>
                          <a:ext cx="3175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42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9618795"/>
                </p:ext>
              </p:extLst>
            </p:nvPr>
          </p:nvGraphicFramePr>
          <p:xfrm>
            <a:off x="6021161" y="2815433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28" name="Equation" r:id="rId11" imgW="291973" imgH="304668" progId="Equation.3">
                    <p:embed/>
                  </p:oleObj>
                </mc:Choice>
                <mc:Fallback>
                  <p:oleObj name="Equation" r:id="rId11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21161" y="2815433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43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4651975"/>
                </p:ext>
              </p:extLst>
            </p:nvPr>
          </p:nvGraphicFramePr>
          <p:xfrm>
            <a:off x="11175206" y="2703746"/>
            <a:ext cx="2667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29" name="Equation" r:id="rId13" imgW="266469" imgH="431425" progId="Equation.3">
                    <p:embed/>
                  </p:oleObj>
                </mc:Choice>
                <mc:Fallback>
                  <p:oleObj name="Equation" r:id="rId13" imgW="266469" imgH="4314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75206" y="2703746"/>
                          <a:ext cx="2667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48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0104415"/>
                </p:ext>
              </p:extLst>
            </p:nvPr>
          </p:nvGraphicFramePr>
          <p:xfrm>
            <a:off x="7316561" y="2663033"/>
            <a:ext cx="2667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30" name="Equation" r:id="rId15" imgW="266469" imgH="431425" progId="Equation.3">
                    <p:embed/>
                  </p:oleObj>
                </mc:Choice>
                <mc:Fallback>
                  <p:oleObj name="Equation" r:id="rId15" imgW="266469" imgH="4314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6561" y="2663033"/>
                          <a:ext cx="2667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49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6636609"/>
                </p:ext>
              </p:extLst>
            </p:nvPr>
          </p:nvGraphicFramePr>
          <p:xfrm>
            <a:off x="2514601" y="3762978"/>
            <a:ext cx="7548563" cy="690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31" name="Equation" r:id="rId16" imgW="2501900" imgH="228600" progId="Equation.3">
                    <p:embed/>
                  </p:oleObj>
                </mc:Choice>
                <mc:Fallback>
                  <p:oleObj name="Equation" r:id="rId16" imgW="25019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4601" y="3762978"/>
                          <a:ext cx="7548563" cy="690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53" name="AutoShape 51"/>
            <p:cNvSpPr>
              <a:spLocks/>
            </p:cNvSpPr>
            <p:nvPr/>
          </p:nvSpPr>
          <p:spPr bwMode="auto">
            <a:xfrm rot="16200000">
              <a:off x="3341314" y="2824391"/>
              <a:ext cx="183307" cy="1998664"/>
            </a:xfrm>
            <a:prstGeom prst="rightBracket">
              <a:avLst>
                <a:gd name="adj" fmla="val 63889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9654" name="AutoShape 52"/>
            <p:cNvSpPr>
              <a:spLocks/>
            </p:cNvSpPr>
            <p:nvPr/>
          </p:nvSpPr>
          <p:spPr bwMode="auto">
            <a:xfrm rot="16200000">
              <a:off x="6171900" y="2036271"/>
              <a:ext cx="139509" cy="3618705"/>
            </a:xfrm>
            <a:prstGeom prst="rightBracket">
              <a:avLst>
                <a:gd name="adj" fmla="val 133333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9655" name="AutoShape 53"/>
            <p:cNvSpPr>
              <a:spLocks/>
            </p:cNvSpPr>
            <p:nvPr/>
          </p:nvSpPr>
          <p:spPr bwMode="auto">
            <a:xfrm rot="16200000">
              <a:off x="8953104" y="2899773"/>
              <a:ext cx="152399" cy="1878808"/>
            </a:xfrm>
            <a:prstGeom prst="rightBracket">
              <a:avLst>
                <a:gd name="adj" fmla="val 6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9656" name="AutoShape 54"/>
            <p:cNvSpPr>
              <a:spLocks/>
            </p:cNvSpPr>
            <p:nvPr/>
          </p:nvSpPr>
          <p:spPr bwMode="auto">
            <a:xfrm rot="5400000">
              <a:off x="3071376" y="3709439"/>
              <a:ext cx="411164" cy="1524713"/>
            </a:xfrm>
            <a:prstGeom prst="rightBrace">
              <a:avLst>
                <a:gd name="adj1" fmla="val 16667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9657" name="AutoShape 55"/>
            <p:cNvSpPr>
              <a:spLocks/>
            </p:cNvSpPr>
            <p:nvPr/>
          </p:nvSpPr>
          <p:spPr bwMode="auto">
            <a:xfrm rot="5400000">
              <a:off x="8634883" y="3419752"/>
              <a:ext cx="461962" cy="2205688"/>
            </a:xfrm>
            <a:prstGeom prst="rightBrace">
              <a:avLst>
                <a:gd name="adj1" fmla="val 52778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69658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2962662"/>
                </p:ext>
              </p:extLst>
            </p:nvPr>
          </p:nvGraphicFramePr>
          <p:xfrm>
            <a:off x="3107864" y="4753577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32" name="Equation" r:id="rId18" imgW="291973" imgH="304668" progId="Equation.3">
                    <p:embed/>
                  </p:oleObj>
                </mc:Choice>
                <mc:Fallback>
                  <p:oleObj name="Equation" r:id="rId18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864" y="4753577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59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0216357"/>
                </p:ext>
              </p:extLst>
            </p:nvPr>
          </p:nvGraphicFramePr>
          <p:xfrm>
            <a:off x="8727612" y="4829777"/>
            <a:ext cx="2667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33" name="Equation" r:id="rId20" imgW="266584" imgH="279279" progId="Equation.3">
                    <p:embed/>
                  </p:oleObj>
                </mc:Choice>
                <mc:Fallback>
                  <p:oleObj name="Equation" r:id="rId20" imgW="266584" imgH="27927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27612" y="4829777"/>
                          <a:ext cx="266700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60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2386370"/>
                </p:ext>
              </p:extLst>
            </p:nvPr>
          </p:nvGraphicFramePr>
          <p:xfrm>
            <a:off x="4323276" y="4677380"/>
            <a:ext cx="381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34" name="Equation" r:id="rId22" imgW="126835" imgH="152202" progId="Equation.3">
                    <p:embed/>
                  </p:oleObj>
                </mc:Choice>
                <mc:Fallback>
                  <p:oleObj name="Equation" r:id="rId22" imgW="126835" imgH="1522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3276" y="4677380"/>
                          <a:ext cx="381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61" name="AutoShape 59"/>
            <p:cNvSpPr>
              <a:spLocks/>
            </p:cNvSpPr>
            <p:nvPr/>
          </p:nvSpPr>
          <p:spPr bwMode="auto">
            <a:xfrm rot="5400000">
              <a:off x="4320894" y="4055516"/>
              <a:ext cx="385765" cy="857963"/>
            </a:xfrm>
            <a:prstGeom prst="rightBrace">
              <a:avLst>
                <a:gd name="adj1" fmla="val 33333"/>
                <a:gd name="adj2" fmla="val 5222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9662" name="AutoShape 60"/>
            <p:cNvSpPr>
              <a:spLocks/>
            </p:cNvSpPr>
            <p:nvPr/>
          </p:nvSpPr>
          <p:spPr bwMode="auto">
            <a:xfrm rot="5400000">
              <a:off x="5230168" y="3978803"/>
              <a:ext cx="466836" cy="1041654"/>
            </a:xfrm>
            <a:prstGeom prst="rightBrace">
              <a:avLst>
                <a:gd name="adj1" fmla="val 15278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69663" name="AutoShape 61"/>
            <p:cNvSpPr>
              <a:spLocks/>
            </p:cNvSpPr>
            <p:nvPr/>
          </p:nvSpPr>
          <p:spPr bwMode="auto">
            <a:xfrm rot="5400000">
              <a:off x="6632975" y="3617651"/>
              <a:ext cx="487366" cy="1784490"/>
            </a:xfrm>
            <a:prstGeom prst="rightBrace">
              <a:avLst>
                <a:gd name="adj1" fmla="val 125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69664" name="Object 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9737002"/>
                </p:ext>
              </p:extLst>
            </p:nvPr>
          </p:nvGraphicFramePr>
          <p:xfrm>
            <a:off x="5220004" y="4709861"/>
            <a:ext cx="457200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35" name="Equation" r:id="rId24" imgW="164957" imgH="152268" progId="Equation.3">
                    <p:embed/>
                  </p:oleObj>
                </mc:Choice>
                <mc:Fallback>
                  <p:oleObj name="Equation" r:id="rId24" imgW="164957" imgH="1522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0004" y="4709861"/>
                          <a:ext cx="457200" cy="422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665" name="Object 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5397333"/>
                </p:ext>
              </p:extLst>
            </p:nvPr>
          </p:nvGraphicFramePr>
          <p:xfrm>
            <a:off x="6709807" y="4697593"/>
            <a:ext cx="422275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36" name="Equation" r:id="rId26" imgW="152334" imgH="190417" progId="Equation.3">
                    <p:embed/>
                  </p:oleObj>
                </mc:Choice>
                <mc:Fallback>
                  <p:oleObj name="Equation" r:id="rId26" imgW="152334" imgH="1904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09807" y="4697593"/>
                          <a:ext cx="422275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66" name="Line 64"/>
            <p:cNvSpPr>
              <a:spLocks noChangeShapeType="1"/>
            </p:cNvSpPr>
            <p:nvPr/>
          </p:nvSpPr>
          <p:spPr bwMode="auto">
            <a:xfrm>
              <a:off x="1524000" y="2624847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87627" y="5338763"/>
            <a:ext cx="10297973" cy="1214195"/>
            <a:chOff x="1487627" y="5338763"/>
            <a:chExt cx="10297973" cy="1214195"/>
          </a:xfrm>
        </p:grpSpPr>
        <p:graphicFrame>
          <p:nvGraphicFramePr>
            <p:cNvPr id="3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2511678"/>
                </p:ext>
              </p:extLst>
            </p:nvPr>
          </p:nvGraphicFramePr>
          <p:xfrm>
            <a:off x="3975100" y="5338763"/>
            <a:ext cx="5995988" cy="739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637" name="Equation" r:id="rId28" imgW="1854000" imgH="228600" progId="Equation.3">
                    <p:embed/>
                  </p:oleObj>
                </mc:Choice>
                <mc:Fallback>
                  <p:oleObj name="Equation" r:id="rId28" imgW="18540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5100" y="5338763"/>
                          <a:ext cx="5995988" cy="739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1487627" y="5394084"/>
              <a:ext cx="19494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However:</a:t>
              </a:r>
            </a:p>
          </p:txBody>
        </p:sp>
        <p:sp>
          <p:nvSpPr>
            <p:cNvPr id="37" name="Text Box 12"/>
            <p:cNvSpPr txBox="1">
              <a:spLocks noChangeArrowheads="1"/>
            </p:cNvSpPr>
            <p:nvPr/>
          </p:nvSpPr>
          <p:spPr bwMode="auto">
            <a:xfrm>
              <a:off x="8724900" y="5973520"/>
              <a:ext cx="306070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b="1" dirty="0">
                  <a:solidFill>
                    <a:srgbClr val="FF3300"/>
                  </a:solidFill>
                </a:rPr>
                <a:t>Contradiction!!!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273414"/>
              </p:ext>
            </p:extLst>
          </p:nvPr>
        </p:nvGraphicFramePr>
        <p:xfrm>
          <a:off x="2517775" y="1239375"/>
          <a:ext cx="23114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38" name="Equation" r:id="rId30" imgW="698197" imgH="203112" progId="Equation.3">
                  <p:embed/>
                </p:oleObj>
              </mc:Choice>
              <mc:Fallback>
                <p:oleObj name="Equation" r:id="rId30" imgW="698197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1239375"/>
                        <a:ext cx="23114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302210"/>
              </p:ext>
            </p:extLst>
          </p:nvPr>
        </p:nvGraphicFramePr>
        <p:xfrm>
          <a:off x="2498725" y="1975975"/>
          <a:ext cx="20193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39" name="Equation" r:id="rId32" imgW="609336" imgH="165028" progId="Equation.3">
                  <p:embed/>
                </p:oleObj>
              </mc:Choice>
              <mc:Fallback>
                <p:oleObj name="Equation" r:id="rId32" imgW="609336" imgH="16502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975975"/>
                        <a:ext cx="2019300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702185"/>
              </p:ext>
            </p:extLst>
          </p:nvPr>
        </p:nvGraphicFramePr>
        <p:xfrm>
          <a:off x="5727700" y="1953750"/>
          <a:ext cx="1595438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40" name="Equation" r:id="rId34" imgW="571252" imgH="203112" progId="Equation.3">
                  <p:embed/>
                </p:oleObj>
              </mc:Choice>
              <mc:Fallback>
                <p:oleObj name="Equation" r:id="rId34" imgW="571252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1953750"/>
                        <a:ext cx="1595438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968985"/>
              </p:ext>
            </p:extLst>
          </p:nvPr>
        </p:nvGraphicFramePr>
        <p:xfrm>
          <a:off x="3432967" y="3325669"/>
          <a:ext cx="3746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41" name="Equation" r:id="rId36" imgW="152268" imgH="164957" progId="Equation.3">
                  <p:embed/>
                </p:oleObj>
              </mc:Choice>
              <mc:Fallback>
                <p:oleObj name="Equation" r:id="rId36" imgW="152268" imgH="164957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967" y="3325669"/>
                        <a:ext cx="3746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017405"/>
              </p:ext>
            </p:extLst>
          </p:nvPr>
        </p:nvGraphicFramePr>
        <p:xfrm>
          <a:off x="5908675" y="3325669"/>
          <a:ext cx="3746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42" name="Equation" r:id="rId38" imgW="152268" imgH="164957" progId="Equation.3">
                  <p:embed/>
                </p:oleObj>
              </mc:Choice>
              <mc:Fallback>
                <p:oleObj name="Equation" r:id="rId38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8675" y="3325669"/>
                        <a:ext cx="3746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591273"/>
              </p:ext>
            </p:extLst>
          </p:nvPr>
        </p:nvGraphicFramePr>
        <p:xfrm>
          <a:off x="8841978" y="3325669"/>
          <a:ext cx="3746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43" name="Equation" r:id="rId39" imgW="152268" imgH="164957" progId="Equation.3">
                  <p:embed/>
                </p:oleObj>
              </mc:Choice>
              <mc:Fallback>
                <p:oleObj name="Equation" r:id="rId39" imgW="152268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1978" y="3325669"/>
                        <a:ext cx="3746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714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2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685047"/>
              </p:ext>
            </p:extLst>
          </p:nvPr>
        </p:nvGraphicFramePr>
        <p:xfrm>
          <a:off x="4055757" y="228601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7" name="Equation" r:id="rId3" imgW="3975100" imgH="711200" progId="Equation.3">
                  <p:embed/>
                </p:oleObj>
              </mc:Choice>
              <mc:Fallback>
                <p:oleObj name="Equation" r:id="rId3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5757" y="228601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3" name="Object 8"/>
          <p:cNvGraphicFramePr>
            <a:graphicFrameLocks noChangeAspect="1"/>
          </p:cNvGraphicFramePr>
          <p:nvPr/>
        </p:nvGraphicFramePr>
        <p:xfrm>
          <a:off x="8458200" y="1676400"/>
          <a:ext cx="1358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8" name="Equation" r:id="rId5" imgW="1358310" imgH="533169" progId="Equation.3">
                  <p:embed/>
                </p:oleObj>
              </mc:Choice>
              <mc:Fallback>
                <p:oleObj name="Equation" r:id="rId5" imgW="1358310" imgH="533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1676400"/>
                        <a:ext cx="1358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433512" y="2362200"/>
            <a:ext cx="9881107" cy="2897288"/>
            <a:chOff x="1433512" y="2362200"/>
            <a:chExt cx="9881107" cy="2897288"/>
          </a:xfrm>
        </p:grpSpPr>
        <p:sp>
          <p:nvSpPr>
            <p:cNvPr id="73733" name="Text Box 17"/>
            <p:cNvSpPr txBox="1">
              <a:spLocks noChangeArrowheads="1"/>
            </p:cNvSpPr>
            <p:nvPr/>
          </p:nvSpPr>
          <p:spPr bwMode="auto">
            <a:xfrm>
              <a:off x="1466850" y="2447973"/>
              <a:ext cx="24193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>
                  <a:solidFill>
                    <a:srgbClr val="FF3399"/>
                  </a:solidFill>
                </a:rPr>
                <a:t>Sub-case 3:</a:t>
              </a:r>
            </a:p>
          </p:txBody>
        </p:sp>
        <p:sp>
          <p:nvSpPr>
            <p:cNvPr id="73734" name="Text Box 18"/>
            <p:cNvSpPr txBox="1">
              <a:spLocks noChangeArrowheads="1"/>
            </p:cNvSpPr>
            <p:nvPr/>
          </p:nvSpPr>
          <p:spPr bwMode="auto">
            <a:xfrm>
              <a:off x="4195554" y="2472110"/>
              <a:ext cx="261778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contains only</a:t>
              </a:r>
            </a:p>
          </p:txBody>
        </p:sp>
        <p:sp>
          <p:nvSpPr>
            <p:cNvPr id="73735" name="Text Box 19"/>
            <p:cNvSpPr txBox="1">
              <a:spLocks noChangeArrowheads="1"/>
            </p:cNvSpPr>
            <p:nvPr/>
          </p:nvSpPr>
          <p:spPr bwMode="auto">
            <a:xfrm>
              <a:off x="7923719" y="2455088"/>
              <a:ext cx="30162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contains     and</a:t>
              </a:r>
            </a:p>
          </p:txBody>
        </p:sp>
        <p:graphicFrame>
          <p:nvGraphicFramePr>
            <p:cNvPr id="73736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1063509"/>
                </p:ext>
              </p:extLst>
            </p:nvPr>
          </p:nvGraphicFramePr>
          <p:xfrm>
            <a:off x="3814554" y="2624510"/>
            <a:ext cx="2540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49" name="Equation" r:id="rId7" imgW="253780" imgH="304536" progId="Equation.3">
                    <p:embed/>
                  </p:oleObj>
                </mc:Choice>
                <mc:Fallback>
                  <p:oleObj name="Equation" r:id="rId7" imgW="253780" imgH="30453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4554" y="2624510"/>
                          <a:ext cx="2540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737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5700858"/>
                </p:ext>
              </p:extLst>
            </p:nvPr>
          </p:nvGraphicFramePr>
          <p:xfrm>
            <a:off x="7466519" y="2607488"/>
            <a:ext cx="3175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50" name="Equation" r:id="rId9" imgW="317225" imgH="406048" progId="Equation.3">
                    <p:embed/>
                  </p:oleObj>
                </mc:Choice>
                <mc:Fallback>
                  <p:oleObj name="Equation" r:id="rId9" imgW="317225" imgH="40604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66519" y="2607488"/>
                          <a:ext cx="3175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738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9735341"/>
                </p:ext>
              </p:extLst>
            </p:nvPr>
          </p:nvGraphicFramePr>
          <p:xfrm>
            <a:off x="6862554" y="2624510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51" name="Equation" r:id="rId11" imgW="291973" imgH="304668" progId="Equation.3">
                    <p:embed/>
                  </p:oleObj>
                </mc:Choice>
                <mc:Fallback>
                  <p:oleObj name="Equation" r:id="rId11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2554" y="2624510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73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8575839"/>
                </p:ext>
              </p:extLst>
            </p:nvPr>
          </p:nvGraphicFramePr>
          <p:xfrm>
            <a:off x="11047919" y="2531288"/>
            <a:ext cx="2667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52" name="Equation" r:id="rId13" imgW="266469" imgH="431425" progId="Equation.3">
                    <p:embed/>
                  </p:oleObj>
                </mc:Choice>
                <mc:Fallback>
                  <p:oleObj name="Equation" r:id="rId13" imgW="266469" imgH="43142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7919" y="2531288"/>
                          <a:ext cx="2667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74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69492309"/>
                </p:ext>
              </p:extLst>
            </p:nvPr>
          </p:nvGraphicFramePr>
          <p:xfrm>
            <a:off x="9752519" y="2607488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53" name="Equation" r:id="rId15" imgW="291973" imgH="304668" progId="Equation.3">
                    <p:embed/>
                  </p:oleObj>
                </mc:Choice>
                <mc:Fallback>
                  <p:oleObj name="Equation" r:id="rId15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2519" y="2607488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745" name="Line 29"/>
            <p:cNvSpPr>
              <a:spLocks noChangeShapeType="1"/>
            </p:cNvSpPr>
            <p:nvPr/>
          </p:nvSpPr>
          <p:spPr bwMode="auto">
            <a:xfrm>
              <a:off x="1524000" y="2362200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3763" name="Text Box 47"/>
            <p:cNvSpPr txBox="1">
              <a:spLocks noChangeArrowheads="1"/>
            </p:cNvSpPr>
            <p:nvPr/>
          </p:nvSpPr>
          <p:spPr bwMode="auto">
            <a:xfrm>
              <a:off x="1433512" y="3098091"/>
              <a:ext cx="420528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>
                  <a:solidFill>
                    <a:srgbClr val="006600"/>
                  </a:solidFill>
                </a:rPr>
                <a:t>Similar to sub-case 2</a:t>
              </a:r>
            </a:p>
          </p:txBody>
        </p:sp>
        <p:graphicFrame>
          <p:nvGraphicFramePr>
            <p:cNvPr id="36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9746922"/>
                </p:ext>
              </p:extLst>
            </p:nvPr>
          </p:nvGraphicFramePr>
          <p:xfrm>
            <a:off x="2514601" y="3762978"/>
            <a:ext cx="7548563" cy="690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54" name="Equation" r:id="rId17" imgW="2501900" imgH="228600" progId="Equation.3">
                    <p:embed/>
                  </p:oleObj>
                </mc:Choice>
                <mc:Fallback>
                  <p:oleObj name="Equation" r:id="rId17" imgW="25019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4601" y="3762978"/>
                          <a:ext cx="7548563" cy="690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AutoShape 51"/>
            <p:cNvSpPr>
              <a:spLocks/>
            </p:cNvSpPr>
            <p:nvPr/>
          </p:nvSpPr>
          <p:spPr bwMode="auto">
            <a:xfrm rot="16200000">
              <a:off x="3341314" y="2824391"/>
              <a:ext cx="183307" cy="1998664"/>
            </a:xfrm>
            <a:prstGeom prst="rightBracket">
              <a:avLst>
                <a:gd name="adj" fmla="val 63889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41" name="AutoShape 52"/>
            <p:cNvSpPr>
              <a:spLocks/>
            </p:cNvSpPr>
            <p:nvPr/>
          </p:nvSpPr>
          <p:spPr bwMode="auto">
            <a:xfrm rot="16200000">
              <a:off x="6171900" y="2036271"/>
              <a:ext cx="139509" cy="3618705"/>
            </a:xfrm>
            <a:prstGeom prst="rightBracket">
              <a:avLst>
                <a:gd name="adj" fmla="val 133333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42" name="AutoShape 53"/>
            <p:cNvSpPr>
              <a:spLocks/>
            </p:cNvSpPr>
            <p:nvPr/>
          </p:nvSpPr>
          <p:spPr bwMode="auto">
            <a:xfrm rot="16200000">
              <a:off x="8953104" y="2899773"/>
              <a:ext cx="152399" cy="1878808"/>
            </a:xfrm>
            <a:prstGeom prst="rightBracket">
              <a:avLst>
                <a:gd name="adj" fmla="val 6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43" name="AutoShape 54"/>
            <p:cNvSpPr>
              <a:spLocks/>
            </p:cNvSpPr>
            <p:nvPr/>
          </p:nvSpPr>
          <p:spPr bwMode="auto">
            <a:xfrm rot="5400000">
              <a:off x="2549672" y="4236200"/>
              <a:ext cx="406106" cy="476249"/>
            </a:xfrm>
            <a:prstGeom prst="rightBrace">
              <a:avLst>
                <a:gd name="adj1" fmla="val 59782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44" name="AutoShape 55"/>
            <p:cNvSpPr>
              <a:spLocks/>
            </p:cNvSpPr>
            <p:nvPr/>
          </p:nvSpPr>
          <p:spPr bwMode="auto">
            <a:xfrm rot="5400000">
              <a:off x="7077161" y="1972313"/>
              <a:ext cx="572247" cy="5210846"/>
            </a:xfrm>
            <a:prstGeom prst="rightBrace">
              <a:avLst>
                <a:gd name="adj1" fmla="val 52778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45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3810174"/>
                </p:ext>
              </p:extLst>
            </p:nvPr>
          </p:nvGraphicFramePr>
          <p:xfrm>
            <a:off x="2670096" y="4733094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55" name="Equation" r:id="rId19" imgW="291973" imgH="304668" progId="Equation.3">
                    <p:embed/>
                  </p:oleObj>
                </mc:Choice>
                <mc:Fallback>
                  <p:oleObj name="Equation" r:id="rId19" imgW="2919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0096" y="4733094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1635979"/>
                </p:ext>
              </p:extLst>
            </p:nvPr>
          </p:nvGraphicFramePr>
          <p:xfrm>
            <a:off x="7181850" y="4878388"/>
            <a:ext cx="323850" cy="296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56" name="Equation" r:id="rId21" imgW="266584" imgH="279279" progId="Equation.3">
                    <p:embed/>
                  </p:oleObj>
                </mc:Choice>
                <mc:Fallback>
                  <p:oleObj name="Equation" r:id="rId21" imgW="266584" imgH="27927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81850" y="4878388"/>
                          <a:ext cx="323850" cy="296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2181812"/>
                </p:ext>
              </p:extLst>
            </p:nvPr>
          </p:nvGraphicFramePr>
          <p:xfrm>
            <a:off x="3042442" y="4677378"/>
            <a:ext cx="381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57" name="Equation" r:id="rId23" imgW="126835" imgH="152202" progId="Equation.3">
                    <p:embed/>
                  </p:oleObj>
                </mc:Choice>
                <mc:Fallback>
                  <p:oleObj name="Equation" r:id="rId23" imgW="126835" imgH="1522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2442" y="4677378"/>
                          <a:ext cx="381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AutoShape 59"/>
            <p:cNvSpPr>
              <a:spLocks/>
            </p:cNvSpPr>
            <p:nvPr/>
          </p:nvSpPr>
          <p:spPr bwMode="auto">
            <a:xfrm rot="5400000">
              <a:off x="3026864" y="4246448"/>
              <a:ext cx="393249" cy="446227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49" name="AutoShape 60"/>
            <p:cNvSpPr>
              <a:spLocks/>
            </p:cNvSpPr>
            <p:nvPr/>
          </p:nvSpPr>
          <p:spPr bwMode="auto">
            <a:xfrm rot="5400000">
              <a:off x="4144716" y="4110256"/>
              <a:ext cx="421887" cy="804401"/>
            </a:xfrm>
            <a:prstGeom prst="rightBrace">
              <a:avLst>
                <a:gd name="adj1" fmla="val 15278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graphicFrame>
          <p:nvGraphicFramePr>
            <p:cNvPr id="51" name="Object 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1963373"/>
                </p:ext>
              </p:extLst>
            </p:nvPr>
          </p:nvGraphicFramePr>
          <p:xfrm>
            <a:off x="3448050" y="4694760"/>
            <a:ext cx="457200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58" name="Equation" r:id="rId25" imgW="164957" imgH="152268" progId="Equation.3">
                    <p:embed/>
                  </p:oleObj>
                </mc:Choice>
                <mc:Fallback>
                  <p:oleObj name="Equation" r:id="rId25" imgW="164957" imgH="1522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8050" y="4694760"/>
                          <a:ext cx="457200" cy="422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1727096"/>
                </p:ext>
              </p:extLst>
            </p:nvPr>
          </p:nvGraphicFramePr>
          <p:xfrm>
            <a:off x="4188475" y="4730850"/>
            <a:ext cx="422275" cy="528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59" name="Equation" r:id="rId27" imgW="152334" imgH="190417" progId="Equation.3">
                    <p:embed/>
                  </p:oleObj>
                </mc:Choice>
                <mc:Fallback>
                  <p:oleObj name="Equation" r:id="rId27" imgW="152334" imgH="19041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8475" y="4730850"/>
                          <a:ext cx="422275" cy="528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AutoShape 59"/>
            <p:cNvSpPr>
              <a:spLocks/>
            </p:cNvSpPr>
            <p:nvPr/>
          </p:nvSpPr>
          <p:spPr bwMode="auto">
            <a:xfrm rot="5400000">
              <a:off x="3535046" y="4192351"/>
              <a:ext cx="329968" cy="487807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72333"/>
              </p:ext>
            </p:extLst>
          </p:nvPr>
        </p:nvGraphicFramePr>
        <p:xfrm>
          <a:off x="2517775" y="1027574"/>
          <a:ext cx="23114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60" name="Equation" r:id="rId29" imgW="698197" imgH="203112" progId="Equation.3">
                  <p:embed/>
                </p:oleObj>
              </mc:Choice>
              <mc:Fallback>
                <p:oleObj name="Equation" r:id="rId29" imgW="69819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1027574"/>
                        <a:ext cx="23114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783871"/>
              </p:ext>
            </p:extLst>
          </p:nvPr>
        </p:nvGraphicFramePr>
        <p:xfrm>
          <a:off x="2498725" y="1764174"/>
          <a:ext cx="20193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61" name="Equation" r:id="rId31" imgW="609336" imgH="165028" progId="Equation.3">
                  <p:embed/>
                </p:oleObj>
              </mc:Choice>
              <mc:Fallback>
                <p:oleObj name="Equation" r:id="rId31" imgW="609336" imgH="1650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764174"/>
                        <a:ext cx="2019300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933757"/>
              </p:ext>
            </p:extLst>
          </p:nvPr>
        </p:nvGraphicFramePr>
        <p:xfrm>
          <a:off x="5727700" y="1741949"/>
          <a:ext cx="1595438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62" name="Equation" r:id="rId33" imgW="571252" imgH="203112" progId="Equation.3">
                  <p:embed/>
                </p:oleObj>
              </mc:Choice>
              <mc:Fallback>
                <p:oleObj name="Equation" r:id="rId33" imgW="571252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1741949"/>
                        <a:ext cx="1595438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2060599" y="3325669"/>
            <a:ext cx="7155222" cy="715832"/>
            <a:chOff x="2060599" y="3325669"/>
            <a:chExt cx="7155222" cy="715832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6264911"/>
                </p:ext>
              </p:extLst>
            </p:nvPr>
          </p:nvGraphicFramePr>
          <p:xfrm>
            <a:off x="6210100" y="3325669"/>
            <a:ext cx="37465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63" name="Equation" r:id="rId35" imgW="152268" imgH="164957" progId="Equation.3">
                    <p:embed/>
                  </p:oleObj>
                </mc:Choice>
                <mc:Fallback>
                  <p:oleObj name="Equation" r:id="rId35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0100" y="3325669"/>
                          <a:ext cx="37465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5876672"/>
                </p:ext>
              </p:extLst>
            </p:nvPr>
          </p:nvGraphicFramePr>
          <p:xfrm>
            <a:off x="8842785" y="3339816"/>
            <a:ext cx="373036" cy="404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64" name="Equation" r:id="rId37" imgW="152268" imgH="164957" progId="Equation.3">
                    <p:embed/>
                  </p:oleObj>
                </mc:Choice>
                <mc:Fallback>
                  <p:oleObj name="Equation" r:id="rId37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2785" y="3339816"/>
                          <a:ext cx="373036" cy="4046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5069575"/>
                </p:ext>
              </p:extLst>
            </p:nvPr>
          </p:nvGraphicFramePr>
          <p:xfrm>
            <a:off x="2060599" y="3636852"/>
            <a:ext cx="373036" cy="404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65" name="Equation" r:id="rId38" imgW="152268" imgH="164957" progId="Equation.3">
                    <p:embed/>
                  </p:oleObj>
                </mc:Choice>
                <mc:Fallback>
                  <p:oleObj name="Equation" r:id="rId38" imgW="152268" imgH="164957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0599" y="3636852"/>
                          <a:ext cx="373036" cy="4046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1487627" y="5354180"/>
            <a:ext cx="10535598" cy="1198778"/>
            <a:chOff x="1487627" y="5354180"/>
            <a:chExt cx="10535598" cy="1198778"/>
          </a:xfrm>
        </p:grpSpPr>
        <p:sp>
          <p:nvSpPr>
            <p:cNvPr id="54" name="Text Box 11"/>
            <p:cNvSpPr txBox="1">
              <a:spLocks noChangeArrowheads="1"/>
            </p:cNvSpPr>
            <p:nvPr/>
          </p:nvSpPr>
          <p:spPr bwMode="auto">
            <a:xfrm>
              <a:off x="1487627" y="5394084"/>
              <a:ext cx="19494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However:</a:t>
              </a:r>
            </a:p>
          </p:txBody>
        </p:sp>
        <p:sp>
          <p:nvSpPr>
            <p:cNvPr id="55" name="Text Box 12"/>
            <p:cNvSpPr txBox="1">
              <a:spLocks noChangeArrowheads="1"/>
            </p:cNvSpPr>
            <p:nvPr/>
          </p:nvSpPr>
          <p:spPr bwMode="auto">
            <a:xfrm>
              <a:off x="8724900" y="5973520"/>
              <a:ext cx="306070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b="1" dirty="0">
                  <a:solidFill>
                    <a:srgbClr val="FF3300"/>
                  </a:solidFill>
                </a:rPr>
                <a:t>Contradiction!!!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11104" y="5354180"/>
              <a:ext cx="8512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 smtClean="0">
                  <a:cs typeface="Times New Roman" panose="02020603050405020304" pitchFamily="18" charset="0"/>
                </a:rPr>
                <a:t>uv</a:t>
              </a:r>
              <a:r>
                <a:rPr lang="en-US" sz="3600" baseline="30000" dirty="0" smtClean="0">
                  <a:cs typeface="Times New Roman" panose="02020603050405020304" pitchFamily="18" charset="0"/>
                </a:rPr>
                <a:t>2</a:t>
              </a:r>
              <a:r>
                <a:rPr lang="en-US" sz="3600" i="1" dirty="0" smtClean="0">
                  <a:cs typeface="Times New Roman" panose="02020603050405020304" pitchFamily="18" charset="0"/>
                </a:rPr>
                <a:t>xy</a:t>
              </a:r>
              <a:r>
                <a:rPr lang="en-US" sz="3600" baseline="30000" dirty="0" smtClean="0">
                  <a:cs typeface="Times New Roman" panose="02020603050405020304" pitchFamily="18" charset="0"/>
                </a:rPr>
                <a:t>2</a:t>
              </a:r>
              <a:r>
                <a:rPr lang="en-US" sz="3600" i="1" dirty="0" smtClean="0">
                  <a:cs typeface="Times New Roman" panose="02020603050405020304" pitchFamily="18" charset="0"/>
                </a:rPr>
                <a:t>z</a:t>
              </a:r>
              <a:r>
                <a:rPr lang="en-US" sz="3600" dirty="0" smtClean="0">
                  <a:cs typeface="Times New Roman" panose="02020603050405020304" pitchFamily="18" charset="0"/>
                </a:rPr>
                <a:t> = </a:t>
              </a:r>
              <a:r>
                <a:rPr lang="en-US" sz="3600" i="1" dirty="0" smtClean="0">
                  <a:cs typeface="Times New Roman" panose="02020603050405020304" pitchFamily="18" charset="0"/>
                </a:rPr>
                <a:t>a</a:t>
              </a:r>
              <a:r>
                <a:rPr lang="en-US" sz="3600" i="1" baseline="30000" dirty="0" smtClean="0">
                  <a:cs typeface="Times New Roman" panose="02020603050405020304" pitchFamily="18" charset="0"/>
                </a:rPr>
                <a:t>p</a:t>
              </a:r>
              <a:r>
                <a:rPr lang="en-US" sz="3600" baseline="30000" dirty="0" smtClean="0">
                  <a:cs typeface="Times New Roman" panose="02020603050405020304" pitchFamily="18" charset="0"/>
                </a:rPr>
                <a:t>+</a:t>
              </a:r>
              <a:r>
                <a:rPr lang="en-US" sz="3600" i="1" baseline="30000" dirty="0" smtClean="0">
                  <a:cs typeface="Times New Roman" panose="02020603050405020304" pitchFamily="18" charset="0"/>
                </a:rPr>
                <a:t>k</a:t>
              </a:r>
              <a:r>
                <a:rPr lang="en-US" sz="3600" baseline="16000" dirty="0" smtClean="0">
                  <a:cs typeface="Times New Roman" panose="02020603050405020304" pitchFamily="18" charset="0"/>
                </a:rPr>
                <a:t>1</a:t>
              </a:r>
              <a:r>
                <a:rPr lang="en-US" sz="3600" baseline="30000" dirty="0" smtClean="0">
                  <a:cs typeface="Times New Roman" panose="02020603050405020304" pitchFamily="18" charset="0"/>
                </a:rPr>
                <a:t>-</a:t>
              </a:r>
              <a:r>
                <a:rPr lang="en-US" sz="3600" i="1" baseline="30000" dirty="0" smtClean="0">
                  <a:cs typeface="Times New Roman" panose="02020603050405020304" pitchFamily="18" charset="0"/>
                </a:rPr>
                <a:t>k</a:t>
              </a:r>
              <a:r>
                <a:rPr lang="en-US" sz="3600" baseline="16000" dirty="0" smtClean="0">
                  <a:cs typeface="Times New Roman" panose="02020603050405020304" pitchFamily="18" charset="0"/>
                </a:rPr>
                <a:t>2</a:t>
              </a:r>
              <a:r>
                <a:rPr lang="en-US" sz="3600" dirty="0" smtClean="0">
                  <a:cs typeface="Times New Roman" panose="02020603050405020304" pitchFamily="18" charset="0"/>
                </a:rPr>
                <a:t>(</a:t>
              </a:r>
              <a:r>
                <a:rPr lang="en-US" sz="3600" i="1" dirty="0" smtClean="0">
                  <a:cs typeface="Times New Roman" panose="02020603050405020304" pitchFamily="18" charset="0"/>
                </a:rPr>
                <a:t>a…b…</a:t>
              </a:r>
              <a:r>
                <a:rPr lang="en-US" sz="3600" dirty="0" smtClean="0">
                  <a:cs typeface="Times New Roman" panose="02020603050405020304" pitchFamily="18" charset="0"/>
                </a:rPr>
                <a:t>)</a:t>
              </a:r>
              <a:r>
                <a:rPr lang="en-US" sz="3600" baseline="30000" dirty="0" smtClean="0">
                  <a:cs typeface="Times New Roman" panose="02020603050405020304" pitchFamily="18" charset="0"/>
                </a:rPr>
                <a:t>2</a:t>
              </a:r>
              <a:r>
                <a:rPr lang="en-US" sz="3600" i="1" baseline="30000" dirty="0" smtClean="0">
                  <a:cs typeface="Times New Roman" panose="02020603050405020304" pitchFamily="18" charset="0"/>
                </a:rPr>
                <a:t>k</a:t>
              </a:r>
              <a:r>
                <a:rPr lang="en-US" sz="3600" baseline="16000" dirty="0" smtClean="0">
                  <a:cs typeface="Times New Roman" panose="02020603050405020304" pitchFamily="18" charset="0"/>
                </a:rPr>
                <a:t>2</a:t>
              </a:r>
              <a:r>
                <a:rPr lang="en-US" sz="3600" i="1" dirty="0" smtClean="0">
                  <a:cs typeface="Times New Roman" panose="02020603050405020304" pitchFamily="18" charset="0"/>
                </a:rPr>
                <a:t>b</a:t>
              </a:r>
              <a:r>
                <a:rPr lang="en-US" sz="3600" i="1" baseline="30000" dirty="0" smtClean="0">
                  <a:cs typeface="Times New Roman" panose="02020603050405020304" pitchFamily="18" charset="0"/>
                </a:rPr>
                <a:t>p</a:t>
              </a:r>
              <a:r>
                <a:rPr lang="en-US" sz="3600" baseline="30000" dirty="0" smtClean="0">
                  <a:cs typeface="Times New Roman" panose="02020603050405020304" pitchFamily="18" charset="0"/>
                </a:rPr>
                <a:t>-</a:t>
              </a:r>
              <a:r>
                <a:rPr lang="en-US" sz="3600" i="1" baseline="30000" dirty="0" smtClean="0">
                  <a:cs typeface="Times New Roman" panose="02020603050405020304" pitchFamily="18" charset="0"/>
                </a:rPr>
                <a:t>k</a:t>
              </a:r>
              <a:r>
                <a:rPr lang="en-US" sz="3600" baseline="16000" dirty="0" smtClean="0">
                  <a:cs typeface="Times New Roman" panose="02020603050405020304" pitchFamily="18" charset="0"/>
                </a:rPr>
                <a:t>2</a:t>
              </a:r>
              <a:r>
                <a:rPr lang="en-US" sz="3600" i="1" dirty="0" smtClean="0">
                  <a:cs typeface="Times New Roman" panose="02020603050405020304" pitchFamily="18" charset="0"/>
                </a:rPr>
                <a:t>c</a:t>
              </a:r>
              <a:r>
                <a:rPr lang="en-US" sz="3600" i="1" baseline="30000" dirty="0" smtClean="0">
                  <a:cs typeface="Times New Roman" panose="02020603050405020304" pitchFamily="18" charset="0"/>
                </a:rPr>
                <a:t>p</a:t>
              </a:r>
              <a:r>
                <a:rPr lang="en-US" sz="3600" dirty="0" smtClean="0">
                  <a:cs typeface="Times New Roman" panose="02020603050405020304" pitchFamily="18" charset="0"/>
                  <a:sym typeface="Symbol" panose="05050102010706020507" pitchFamily="18" charset="2"/>
                </a:rPr>
                <a:t></a:t>
              </a:r>
              <a:r>
                <a:rPr lang="en-US" sz="3600" i="1" dirty="0" smtClean="0">
                  <a:cs typeface="Times New Roman" panose="02020603050405020304" pitchFamily="18" charset="0"/>
                  <a:sym typeface="Symbol" panose="05050102010706020507" pitchFamily="18" charset="2"/>
                </a:rPr>
                <a:t> L</a:t>
              </a:r>
              <a:endParaRPr lang="en-US" sz="3600" i="1" baseline="300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94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460571"/>
              </p:ext>
            </p:extLst>
          </p:nvPr>
        </p:nvGraphicFramePr>
        <p:xfrm>
          <a:off x="4114800" y="282103"/>
          <a:ext cx="397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1" name="Equation" r:id="rId3" imgW="3975100" imgH="711200" progId="Equation.3">
                  <p:embed/>
                </p:oleObj>
              </mc:Choice>
              <mc:Fallback>
                <p:oleObj name="Equation" r:id="rId3" imgW="397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82103"/>
                        <a:ext cx="397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7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841826"/>
              </p:ext>
            </p:extLst>
          </p:nvPr>
        </p:nvGraphicFramePr>
        <p:xfrm>
          <a:off x="8458200" y="1958503"/>
          <a:ext cx="1358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2" name="Equation" r:id="rId5" imgW="1358310" imgH="533169" progId="Equation.3">
                  <p:embed/>
                </p:oleObj>
              </mc:Choice>
              <mc:Fallback>
                <p:oleObj name="Equation" r:id="rId5" imgW="1358310" imgH="5331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0" y="1958503"/>
                        <a:ext cx="1358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415374" y="2644303"/>
            <a:ext cx="9252626" cy="2166026"/>
            <a:chOff x="1415374" y="2644303"/>
            <a:chExt cx="9252626" cy="2166026"/>
          </a:xfrm>
        </p:grpSpPr>
        <p:sp>
          <p:nvSpPr>
            <p:cNvPr id="74757" name="Text Box 3"/>
            <p:cNvSpPr txBox="1">
              <a:spLocks noChangeArrowheads="1"/>
            </p:cNvSpPr>
            <p:nvPr/>
          </p:nvSpPr>
          <p:spPr bwMode="auto">
            <a:xfrm>
              <a:off x="1491574" y="2755595"/>
              <a:ext cx="1874838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3600" b="1">
                  <a:solidFill>
                    <a:srgbClr val="006600"/>
                  </a:solidFill>
                </a:rPr>
                <a:t>Case 5:</a:t>
              </a:r>
            </a:p>
          </p:txBody>
        </p:sp>
        <p:graphicFrame>
          <p:nvGraphicFramePr>
            <p:cNvPr id="7475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1242602"/>
                </p:ext>
              </p:extLst>
            </p:nvPr>
          </p:nvGraphicFramePr>
          <p:xfrm>
            <a:off x="3853774" y="2957207"/>
            <a:ext cx="711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03" name="Equation" r:id="rId7" imgW="710891" imgH="406224" progId="Equation.3">
                    <p:embed/>
                  </p:oleObj>
                </mc:Choice>
                <mc:Fallback>
                  <p:oleObj name="Equation" r:id="rId7" imgW="710891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3774" y="2957207"/>
                          <a:ext cx="711200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759" name="Text Box 5"/>
            <p:cNvSpPr txBox="1">
              <a:spLocks noChangeArrowheads="1"/>
            </p:cNvSpPr>
            <p:nvPr/>
          </p:nvSpPr>
          <p:spPr bwMode="auto">
            <a:xfrm>
              <a:off x="4844374" y="2804807"/>
              <a:ext cx="37528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/>
                <a:t>overlaps          and </a:t>
              </a:r>
            </a:p>
          </p:txBody>
        </p:sp>
        <p:graphicFrame>
          <p:nvGraphicFramePr>
            <p:cNvPr id="7476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3707266"/>
                </p:ext>
              </p:extLst>
            </p:nvPr>
          </p:nvGraphicFramePr>
          <p:xfrm>
            <a:off x="6792686" y="2806929"/>
            <a:ext cx="509814" cy="5438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04" name="Equation" r:id="rId9" imgW="190440" imgH="203040" progId="Equation.3">
                    <p:embed/>
                  </p:oleObj>
                </mc:Choice>
                <mc:Fallback>
                  <p:oleObj name="Equation" r:id="rId9" imgW="19044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2686" y="2806929"/>
                          <a:ext cx="509814" cy="5438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774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5831543"/>
                </p:ext>
              </p:extLst>
            </p:nvPr>
          </p:nvGraphicFramePr>
          <p:xfrm>
            <a:off x="8704677" y="2755823"/>
            <a:ext cx="496474" cy="567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05" name="Equation" r:id="rId11" imgW="177480" imgH="203040" progId="Equation.3">
                    <p:embed/>
                  </p:oleObj>
                </mc:Choice>
                <mc:Fallback>
                  <p:oleObj name="Equation" r:id="rId11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04677" y="2755823"/>
                          <a:ext cx="496474" cy="5673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775" name="Rectangle 21"/>
            <p:cNvSpPr>
              <a:spLocks noChangeArrowheads="1"/>
            </p:cNvSpPr>
            <p:nvPr/>
          </p:nvSpPr>
          <p:spPr bwMode="auto">
            <a:xfrm>
              <a:off x="1415374" y="2779120"/>
              <a:ext cx="8001000" cy="584775"/>
            </a:xfrm>
            <a:prstGeom prst="rect">
              <a:avLst/>
            </a:prstGeom>
            <a:noFill/>
            <a:ln w="9525">
              <a:solidFill>
                <a:srgbClr val="008000"/>
              </a:solidFill>
              <a:miter lim="800000"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74780" name="Text Box 26"/>
            <p:cNvSpPr txBox="1">
              <a:spLocks noChangeArrowheads="1"/>
            </p:cNvSpPr>
            <p:nvPr/>
          </p:nvSpPr>
          <p:spPr bwMode="auto">
            <a:xfrm>
              <a:off x="4280845" y="3482504"/>
              <a:ext cx="33845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>
                  <a:solidFill>
                    <a:srgbClr val="006600"/>
                  </a:solidFill>
                </a:rPr>
                <a:t>Similar to case 4</a:t>
              </a:r>
            </a:p>
          </p:txBody>
        </p:sp>
        <p:sp>
          <p:nvSpPr>
            <p:cNvPr id="74781" name="Line 27"/>
            <p:cNvSpPr>
              <a:spLocks noChangeShapeType="1"/>
            </p:cNvSpPr>
            <p:nvPr/>
          </p:nvSpPr>
          <p:spPr bwMode="auto">
            <a:xfrm>
              <a:off x="1524000" y="2644303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" name="Text Box 12"/>
            <p:cNvSpPr txBox="1">
              <a:spLocks noChangeArrowheads="1"/>
            </p:cNvSpPr>
            <p:nvPr/>
          </p:nvSpPr>
          <p:spPr bwMode="auto">
            <a:xfrm>
              <a:off x="4444324" y="4005585"/>
              <a:ext cx="306070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b="1" dirty="0">
                  <a:solidFill>
                    <a:srgbClr val="FF3300"/>
                  </a:solidFill>
                </a:rPr>
                <a:t>Contradiction!!!</a:t>
              </a:r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1524000" y="4810329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88023" y="4902827"/>
            <a:ext cx="7697788" cy="1418349"/>
            <a:chOff x="1988023" y="4902827"/>
            <a:chExt cx="7697788" cy="1418349"/>
          </a:xfrm>
        </p:grpSpPr>
        <p:sp>
          <p:nvSpPr>
            <p:cNvPr id="32" name="Text Box 2"/>
            <p:cNvSpPr txBox="1">
              <a:spLocks noChangeArrowheads="1"/>
            </p:cNvSpPr>
            <p:nvPr/>
          </p:nvSpPr>
          <p:spPr bwMode="auto">
            <a:xfrm>
              <a:off x="1988023" y="4902827"/>
              <a:ext cx="769778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/>
                <a:t>In all cases we obtained a </a:t>
              </a:r>
              <a:r>
                <a:rPr lang="en-US" altLang="en-US" dirty="0">
                  <a:solidFill>
                    <a:srgbClr val="FF3300"/>
                  </a:solidFill>
                </a:rPr>
                <a:t>contradiction</a:t>
              </a:r>
            </a:p>
          </p:txBody>
        </p:sp>
        <p:sp>
          <p:nvSpPr>
            <p:cNvPr id="33" name="Text Box 8"/>
            <p:cNvSpPr txBox="1">
              <a:spLocks noChangeArrowheads="1"/>
            </p:cNvSpPr>
            <p:nvPr/>
          </p:nvSpPr>
          <p:spPr bwMode="auto">
            <a:xfrm>
              <a:off x="2514600" y="5741738"/>
              <a:ext cx="230981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b="1">
                  <a:solidFill>
                    <a:srgbClr val="FF3300"/>
                  </a:solidFill>
                </a:rPr>
                <a:t>Conclusion:</a:t>
              </a:r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5638800" y="5741738"/>
              <a:ext cx="3859213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2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dirty="0"/>
                <a:t>is not context-free</a:t>
              </a:r>
            </a:p>
          </p:txBody>
        </p:sp>
        <p:graphicFrame>
          <p:nvGraphicFramePr>
            <p:cNvPr id="35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6571986"/>
                </p:ext>
              </p:extLst>
            </p:nvPr>
          </p:nvGraphicFramePr>
          <p:xfrm>
            <a:off x="5105399" y="5817938"/>
            <a:ext cx="3302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506" name="Equation" r:id="rId13" imgW="330057" imgH="393529" progId="Equation.3">
                    <p:embed/>
                  </p:oleObj>
                </mc:Choice>
                <mc:Fallback>
                  <p:oleObj name="Equation" r:id="rId13" imgW="330057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5399" y="5817938"/>
                          <a:ext cx="330200" cy="39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214078"/>
              </p:ext>
            </p:extLst>
          </p:nvPr>
        </p:nvGraphicFramePr>
        <p:xfrm>
          <a:off x="2517775" y="1206721"/>
          <a:ext cx="23114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7" name="Equation" r:id="rId15" imgW="698197" imgH="203112" progId="Equation.3">
                  <p:embed/>
                </p:oleObj>
              </mc:Choice>
              <mc:Fallback>
                <p:oleObj name="Equation" r:id="rId15" imgW="698197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1206721"/>
                        <a:ext cx="23114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141517"/>
              </p:ext>
            </p:extLst>
          </p:nvPr>
        </p:nvGraphicFramePr>
        <p:xfrm>
          <a:off x="2498725" y="1943321"/>
          <a:ext cx="20193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8" name="Equation" r:id="rId17" imgW="609336" imgH="165028" progId="Equation.3">
                  <p:embed/>
                </p:oleObj>
              </mc:Choice>
              <mc:Fallback>
                <p:oleObj name="Equation" r:id="rId17" imgW="609336" imgH="165028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943321"/>
                        <a:ext cx="2019300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540154"/>
              </p:ext>
            </p:extLst>
          </p:nvPr>
        </p:nvGraphicFramePr>
        <p:xfrm>
          <a:off x="5727700" y="1921096"/>
          <a:ext cx="1595438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9" name="Equation" r:id="rId19" imgW="571252" imgH="203112" progId="Equation.3">
                  <p:embed/>
                </p:oleObj>
              </mc:Choice>
              <mc:Fallback>
                <p:oleObj name="Equation" r:id="rId19" imgW="571252" imgH="20311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1921096"/>
                        <a:ext cx="1595438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636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056" y="267050"/>
            <a:ext cx="7489371" cy="973935"/>
          </a:xfrm>
        </p:spPr>
        <p:txBody>
          <a:bodyPr>
            <a:normAutofit/>
          </a:bodyPr>
          <a:lstStyle/>
          <a:p>
            <a:r>
              <a:rPr lang="en-US" dirty="0"/>
              <a:t>Pumping lemma for </a:t>
            </a:r>
            <a:r>
              <a:rPr lang="en-US" dirty="0" smtClean="0"/>
              <a:t>CFL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52504" y="1273623"/>
                <a:ext cx="10387693" cy="50536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Example: Show that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= {</a:t>
                </a:r>
                <a:r>
                  <a:rPr lang="en-US" i="1" dirty="0" err="1" smtClean="0"/>
                  <a:t>a</a:t>
                </a:r>
                <a:r>
                  <a:rPr lang="en-US" i="1" baseline="30000" dirty="0" err="1" smtClean="0"/>
                  <a:t>n</a:t>
                </a:r>
                <a:r>
                  <a:rPr lang="en-US" i="1" dirty="0" err="1" smtClean="0"/>
                  <a:t>b</a:t>
                </a:r>
                <a:r>
                  <a:rPr lang="en-US" i="1" baseline="30000" dirty="0" err="1" smtClean="0"/>
                  <a:t>n</a:t>
                </a:r>
                <a:r>
                  <a:rPr lang="en-US" i="1" dirty="0" err="1" smtClean="0"/>
                  <a:t>c</a:t>
                </a:r>
                <a:r>
                  <a:rPr lang="en-US" i="1" baseline="30000" dirty="0" err="1" smtClean="0"/>
                  <a:t>n</a:t>
                </a:r>
                <a:r>
                  <a:rPr lang="en-US" dirty="0" smtClean="0"/>
                  <a:t>|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≥ 0 } is not context free</a:t>
                </a:r>
              </a:p>
              <a:p>
                <a:r>
                  <a:rPr lang="en-US" dirty="0" smtClean="0"/>
                  <a:t>Assume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is a CFL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 smtClean="0"/>
                  <a:t>Let 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 be the pumping length for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that is guarantee to exist by the pumping lemma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 smtClean="0"/>
                  <a:t>Select s = </a:t>
                </a:r>
                <a:r>
                  <a:rPr lang="en-US" i="1" dirty="0" err="1" smtClean="0"/>
                  <a:t>a</a:t>
                </a:r>
                <a:r>
                  <a:rPr lang="en-US" i="1" baseline="30000" dirty="0" err="1" smtClean="0"/>
                  <a:t>p</a:t>
                </a:r>
                <a:r>
                  <a:rPr lang="en-US" i="1" dirty="0" err="1" smtClean="0"/>
                  <a:t>b</a:t>
                </a:r>
                <a:r>
                  <a:rPr lang="en-US" i="1" baseline="30000" dirty="0" err="1" smtClean="0"/>
                  <a:t>p</a:t>
                </a:r>
                <a:r>
                  <a:rPr lang="en-US" i="1" dirty="0" err="1" smtClean="0"/>
                  <a:t>c</a:t>
                </a:r>
                <a:r>
                  <a:rPr lang="en-US" i="1" baseline="30000" dirty="0" err="1" smtClean="0"/>
                  <a:t>p</a:t>
                </a:r>
                <a:r>
                  <a:rPr lang="en-US" dirty="0" smtClean="0"/>
                  <a:t>, such that </a:t>
                </a:r>
                <a:r>
                  <a:rPr lang="en-US" i="1" dirty="0"/>
                  <a:t>s</a:t>
                </a:r>
                <a:r>
                  <a:rPr lang="en-US" dirty="0"/>
                  <a:t> ∈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and |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| ≥ 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. Re-write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 = </a:t>
                </a:r>
                <a:r>
                  <a:rPr lang="en-US" i="1" dirty="0" err="1" smtClean="0"/>
                  <a:t>uvxyz</a:t>
                </a:r>
                <a:endParaRPr lang="en-US" i="1" dirty="0" smtClean="0"/>
              </a:p>
              <a:p>
                <a:pPr>
                  <a:spcBef>
                    <a:spcPts val="1800"/>
                  </a:spcBef>
                </a:pPr>
                <a:r>
                  <a:rPr lang="en-US" dirty="0" smtClean="0"/>
                  <a:t>Based on the pumping lemma</a:t>
                </a:r>
                <a:r>
                  <a:rPr lang="en-US" dirty="0"/>
                  <a:t>, </a:t>
                </a:r>
                <a:r>
                  <a:rPr lang="en-US" dirty="0" smtClean="0"/>
                  <a:t>for </a:t>
                </a:r>
                <a:r>
                  <a:rPr lang="en-US" dirty="0"/>
                  <a:t>each </a:t>
                </a:r>
                <a:r>
                  <a:rPr lang="en-US" i="1" dirty="0" err="1"/>
                  <a:t>i</a:t>
                </a:r>
                <a:r>
                  <a:rPr lang="en-US" dirty="0"/>
                  <a:t> ≥ 0, </a:t>
                </a:r>
                <a:r>
                  <a:rPr lang="en-US" i="1" dirty="0" err="1"/>
                  <a:t>uv</a:t>
                </a:r>
                <a:r>
                  <a:rPr lang="en-US" i="1" baseline="30000" dirty="0" err="1"/>
                  <a:t>i</a:t>
                </a:r>
                <a:r>
                  <a:rPr lang="en-US" i="1" dirty="0" err="1"/>
                  <a:t>xy</a:t>
                </a:r>
                <a:r>
                  <a:rPr lang="en-US" i="1" baseline="30000" dirty="0" err="1"/>
                  <a:t>i</a:t>
                </a:r>
                <a:r>
                  <a:rPr lang="en-US" i="1" dirty="0" err="1"/>
                  <a:t>z</a:t>
                </a:r>
                <a:r>
                  <a:rPr lang="en-US" dirty="0"/>
                  <a:t> ∈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. However, we show that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 cannot 	be pumped, without violating one of the 3 constraints defined in Theorem 2.34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 smtClean="0"/>
                  <a:t>When both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y</a:t>
                </a:r>
                <a:r>
                  <a:rPr lang="en-US" dirty="0" smtClean="0"/>
                  <a:t> contain only one type of symbol, </a:t>
                </a:r>
                <a:r>
                  <a:rPr lang="en-US" i="1" dirty="0" smtClean="0"/>
                  <a:t>v </a:t>
                </a:r>
                <a:r>
                  <a:rPr lang="en-US" dirty="0" smtClean="0"/>
                  <a:t>does not contain both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’s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’s or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’s 	and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’s, and the same hold for </a:t>
                </a:r>
                <a:r>
                  <a:rPr lang="en-US" i="1" dirty="0" smtClean="0"/>
                  <a:t>y</a:t>
                </a:r>
                <a:r>
                  <a:rPr lang="en-US" dirty="0" smtClean="0"/>
                  <a:t>. Thus, for </a:t>
                </a:r>
                <a:r>
                  <a:rPr lang="en-US" i="1" dirty="0" err="1" smtClean="0"/>
                  <a:t>i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= 0, i.e., </a:t>
                </a:r>
                <a:r>
                  <a:rPr lang="en-US" i="1" dirty="0" smtClean="0"/>
                  <a:t>uv</a:t>
                </a:r>
                <a:r>
                  <a:rPr lang="en-US" baseline="30000" dirty="0" smtClean="0"/>
                  <a:t>0</a:t>
                </a:r>
                <a:r>
                  <a:rPr lang="en-US" i="1" dirty="0" smtClean="0"/>
                  <a:t>xy</a:t>
                </a:r>
                <a:r>
                  <a:rPr lang="en-US" baseline="30000" dirty="0"/>
                  <a:t>0</a:t>
                </a:r>
                <a:r>
                  <a:rPr lang="en-US" i="1" dirty="0" smtClean="0"/>
                  <a:t>z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 can’t contain equal number of 	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’s,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’s and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’s, and thus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, which violates condition 1 and is a contradiction.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 smtClean="0"/>
                  <a:t>When either </a:t>
                </a:r>
                <a:r>
                  <a:rPr lang="en-US" i="1" dirty="0" smtClean="0"/>
                  <a:t>v</a:t>
                </a:r>
                <a:r>
                  <a:rPr lang="en-US" dirty="0" smtClean="0"/>
                  <a:t> or </a:t>
                </a:r>
                <a:r>
                  <a:rPr lang="en-US" i="1" dirty="0" smtClean="0"/>
                  <a:t>y</a:t>
                </a:r>
                <a:r>
                  <a:rPr lang="en-US" dirty="0" smtClean="0"/>
                  <a:t> contain more than one type of symbol, then </a:t>
                </a:r>
                <a:r>
                  <a:rPr lang="en-US" dirty="0"/>
                  <a:t>for </a:t>
                </a:r>
                <a:r>
                  <a:rPr lang="en-US" i="1" dirty="0" err="1" smtClean="0"/>
                  <a:t>i</a:t>
                </a:r>
                <a:r>
                  <a:rPr lang="en-US" dirty="0" smtClean="0"/>
                  <a:t> = 2</a:t>
                </a:r>
                <a:r>
                  <a:rPr lang="en-US" dirty="0"/>
                  <a:t>, i.e., </a:t>
                </a:r>
                <a:r>
                  <a:rPr lang="en-US" i="1" dirty="0"/>
                  <a:t>uv</a:t>
                </a:r>
                <a:r>
                  <a:rPr lang="en-US" baseline="30000" dirty="0"/>
                  <a:t>2</a:t>
                </a:r>
                <a:r>
                  <a:rPr lang="en-US" i="1" dirty="0"/>
                  <a:t>xy</a:t>
                </a:r>
                <a:r>
                  <a:rPr lang="en-US" baseline="30000" dirty="0"/>
                  <a:t>2</a:t>
                </a:r>
                <a:r>
                  <a:rPr lang="en-US" i="1" dirty="0"/>
                  <a:t>z</a:t>
                </a:r>
                <a:r>
                  <a:rPr lang="en-US" dirty="0"/>
                  <a:t>, </a:t>
                </a:r>
                <a:r>
                  <a:rPr lang="en-US" dirty="0" smtClean="0"/>
                  <a:t>may contain 	equal number of alphabet symbols, but not in the correct order. Hence, </a:t>
                </a:r>
                <a:r>
                  <a:rPr lang="en-US" i="1" dirty="0"/>
                  <a:t>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</a:t>
                </a:r>
                <a:r>
                  <a:rPr lang="en-US" dirty="0"/>
                  <a:t>, which </a:t>
                </a:r>
                <a:r>
                  <a:rPr lang="en-US" dirty="0" smtClean="0"/>
                  <a:t>is </a:t>
                </a:r>
                <a:r>
                  <a:rPr lang="en-US" dirty="0"/>
                  <a:t>a </a:t>
                </a:r>
                <a:r>
                  <a:rPr lang="en-US" dirty="0" smtClean="0"/>
                  <a:t>	contradiction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 smtClean="0"/>
                  <a:t>Given the contradiction, the original assumption must be false, proving that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is not a CFL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504" y="1273623"/>
                <a:ext cx="10387693" cy="5053694"/>
              </a:xfrm>
              <a:blipFill rotWithShape="1">
                <a:blip r:embed="rId2"/>
                <a:stretch>
                  <a:fillRect l="-469" t="-603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Pumping Lemma – More 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2103120"/>
                <a:ext cx="10297886" cy="3931920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smtClean="0"/>
                  <a:t>A =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sSup>
                      <m:sSup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3600" dirty="0" smtClean="0"/>
                  <a:t>}</a:t>
                </a:r>
              </a:p>
              <a:p>
                <a:r>
                  <a:rPr lang="en-US" sz="3600" dirty="0" smtClean="0"/>
                  <a:t>B = { </a:t>
                </a:r>
                <a:r>
                  <a:rPr lang="en-US" sz="3600" i="1" dirty="0" err="1" smtClean="0"/>
                  <a:t>ww</a:t>
                </a:r>
                <a:r>
                  <a:rPr lang="en-US" sz="3600" dirty="0" err="1" smtClean="0"/>
                  <a:t>|</a:t>
                </a:r>
                <a:r>
                  <a:rPr lang="en-US" sz="3600" i="1" dirty="0" err="1" smtClean="0"/>
                  <a:t>w</a:t>
                </a:r>
                <a:r>
                  <a:rPr lang="en-US" sz="3600" dirty="0" smtClean="0"/>
                  <a:t> is a string over {</a:t>
                </a:r>
                <a:r>
                  <a:rPr lang="en-US" sz="3600" i="1" dirty="0" smtClean="0"/>
                  <a:t>s</a:t>
                </a:r>
                <a:r>
                  <a:rPr lang="en-US" sz="3600" dirty="0" smtClean="0"/>
                  <a:t>, </a:t>
                </a:r>
                <a:r>
                  <a:rPr lang="en-US" sz="3600" i="1" dirty="0" smtClean="0"/>
                  <a:t>t</a:t>
                </a:r>
                <a:r>
                  <a:rPr lang="en-US" sz="3600" dirty="0" smtClean="0"/>
                  <a:t>} and |</a:t>
                </a:r>
                <a:r>
                  <a:rPr lang="en-US" sz="3600" i="1" dirty="0" smtClean="0"/>
                  <a:t>w</a:t>
                </a:r>
                <a:r>
                  <a:rPr lang="en-US" sz="3600" dirty="0" smtClean="0"/>
                  <a:t>|&gt;0 }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2103120"/>
                <a:ext cx="10297886" cy="3931920"/>
              </a:xfrm>
              <a:blipFill rotWithShape="1">
                <a:blip r:embed="rId2"/>
                <a:stretch>
                  <a:fillRect l="-159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CFL or Not?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i="1" dirty="0" smtClean="0"/>
                  <a:t> L</a:t>
                </a:r>
                <a:r>
                  <a:rPr lang="en-US" sz="3200" dirty="0" smtClean="0"/>
                  <a:t> =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3200" dirty="0" smtClean="0"/>
                  <a:t> | </a:t>
                </a:r>
                <a:r>
                  <a:rPr lang="en-US" sz="3200" i="1" dirty="0" smtClean="0"/>
                  <a:t>p</a:t>
                </a:r>
                <a:r>
                  <a:rPr lang="en-US" sz="3200" dirty="0" smtClean="0"/>
                  <a:t> &gt; 0 }</a:t>
                </a:r>
              </a:p>
              <a:p>
                <a:r>
                  <a:rPr lang="en-US" sz="3200" i="1" dirty="0" smtClean="0"/>
                  <a:t> A</a:t>
                </a:r>
                <a:r>
                  <a:rPr lang="en-US" sz="3200" dirty="0" smtClean="0"/>
                  <a:t> </a:t>
                </a:r>
                <a:r>
                  <a:rPr lang="en-US" sz="3200" dirty="0"/>
                  <a:t>=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sz="3200" dirty="0"/>
                  <a:t> | </a:t>
                </a:r>
                <a:r>
                  <a:rPr lang="en-US" sz="3200" i="1" dirty="0"/>
                  <a:t>p</a:t>
                </a:r>
                <a:r>
                  <a:rPr lang="en-US" sz="3200" dirty="0" smtClean="0"/>
                  <a:t>, </a:t>
                </a:r>
                <a:r>
                  <a:rPr lang="en-US" sz="3200" i="1" dirty="0" smtClean="0"/>
                  <a:t>q</a:t>
                </a:r>
                <a:r>
                  <a:rPr lang="en-US" sz="3200" dirty="0" smtClean="0"/>
                  <a:t> </a:t>
                </a:r>
                <a:r>
                  <a:rPr lang="en-US" sz="3200" dirty="0"/>
                  <a:t>&gt; </a:t>
                </a:r>
                <a:r>
                  <a:rPr lang="en-US" sz="3200" dirty="0" smtClean="0"/>
                  <a:t>0 }</a:t>
                </a:r>
              </a:p>
              <a:p>
                <a:r>
                  <a:rPr lang="en-US" sz="3200" i="1" dirty="0" smtClean="0"/>
                  <a:t> B</a:t>
                </a:r>
                <a:r>
                  <a:rPr lang="en-US" sz="3200" dirty="0" smtClean="0"/>
                  <a:t> </a:t>
                </a:r>
                <a:r>
                  <a:rPr lang="en-US" sz="3200" dirty="0"/>
                  <a:t>=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sz="3200" dirty="0"/>
                  <a:t> | </a:t>
                </a:r>
                <a:r>
                  <a:rPr lang="en-US" sz="3200" i="1" dirty="0"/>
                  <a:t>p</a:t>
                </a:r>
                <a:r>
                  <a:rPr lang="en-US" sz="3200" dirty="0" smtClean="0"/>
                  <a:t>, </a:t>
                </a:r>
                <a:r>
                  <a:rPr lang="en-US" sz="3200" i="1" dirty="0" smtClean="0"/>
                  <a:t>q</a:t>
                </a:r>
                <a:r>
                  <a:rPr lang="en-US" sz="3200" dirty="0" smtClean="0"/>
                  <a:t> </a:t>
                </a:r>
                <a:r>
                  <a:rPr lang="en-US" sz="3200" dirty="0"/>
                  <a:t>&gt; </a:t>
                </a:r>
                <a:r>
                  <a:rPr lang="en-US" sz="3200" dirty="0" smtClean="0"/>
                  <a:t>0 }</a:t>
                </a:r>
              </a:p>
              <a:p>
                <a:r>
                  <a:rPr lang="en-US" sz="3200" i="1" dirty="0" smtClean="0"/>
                  <a:t> A</a:t>
                </a:r>
                <a:r>
                  <a:rPr lang="en-US" sz="3200" dirty="0" smtClean="0"/>
                  <a:t> ∩ </a:t>
                </a:r>
                <a:r>
                  <a:rPr lang="en-US" sz="3200" i="1" dirty="0" smtClean="0"/>
                  <a:t>B</a:t>
                </a:r>
                <a:r>
                  <a:rPr lang="en-US" sz="3200" dirty="0" smtClean="0"/>
                  <a:t>= ?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394" t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871" y="373178"/>
            <a:ext cx="4705350" cy="965770"/>
          </a:xfrm>
        </p:spPr>
        <p:txBody>
          <a:bodyPr/>
          <a:lstStyle/>
          <a:p>
            <a:r>
              <a:rPr lang="en-US" dirty="0" smtClean="0"/>
              <a:t>PDA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668" y="1409180"/>
            <a:ext cx="10058400" cy="3931920"/>
          </a:xfrm>
        </p:spPr>
        <p:txBody>
          <a:bodyPr/>
          <a:lstStyle/>
          <a:p>
            <a:r>
              <a:rPr lang="en-US" dirty="0" smtClean="0"/>
              <a:t>Consider the following PDA, which recognizes language { </a:t>
            </a:r>
            <a:r>
              <a:rPr lang="en-US" i="1" dirty="0" err="1" smtClean="0"/>
              <a:t>a</a:t>
            </a:r>
            <a:r>
              <a:rPr lang="en-US" i="1" baseline="30000" dirty="0" err="1" smtClean="0"/>
              <a:t>n</a:t>
            </a:r>
            <a:r>
              <a:rPr lang="en-US" i="1" dirty="0" err="1" smtClean="0"/>
              <a:t>b</a:t>
            </a:r>
            <a:r>
              <a:rPr lang="en-US" i="1" baseline="30000" dirty="0" err="1" smtClean="0"/>
              <a:t>n</a:t>
            </a:r>
            <a:r>
              <a:rPr lang="en-US" dirty="0" smtClean="0"/>
              <a:t>| </a:t>
            </a:r>
            <a:r>
              <a:rPr lang="en-US" i="1" dirty="0" smtClean="0"/>
              <a:t>n</a:t>
            </a:r>
            <a:r>
              <a:rPr lang="en-US" dirty="0" smtClean="0"/>
              <a:t> ≥ 0 }</a:t>
            </a:r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422" y="1979410"/>
            <a:ext cx="2530004" cy="34051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0499" y="4457757"/>
            <a:ext cx="397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 “</a:t>
            </a:r>
            <a:r>
              <a:rPr lang="en-US" i="1" dirty="0" err="1" smtClean="0"/>
              <a:t>aab</a:t>
            </a:r>
            <a:r>
              <a:rPr lang="en-US" dirty="0" smtClean="0"/>
              <a:t>” accepted by the PDA?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91515" y="2076892"/>
            <a:ext cx="4044112" cy="2221834"/>
            <a:chOff x="1091515" y="2076892"/>
            <a:chExt cx="4044112" cy="22218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515" y="2076892"/>
              <a:ext cx="4044112" cy="2221834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1631977" y="2288524"/>
              <a:ext cx="362465" cy="37894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33486" y="1930426"/>
                <a:ext cx="214642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𝑎𝑎𝑏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𝑎𝑎𝑏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$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$)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486" y="1930426"/>
                <a:ext cx="2146421" cy="1477328"/>
              </a:xfrm>
              <a:prstGeom prst="rect">
                <a:avLst/>
              </a:prstGeom>
              <a:blipFill rotWithShape="1">
                <a:blip r:embed="rId4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058892" y="5523245"/>
            <a:ext cx="552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Traverse </a:t>
            </a:r>
            <a:r>
              <a:rPr lang="en-US" dirty="0"/>
              <a:t>the graph and keep track of the stack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28123" y="3746992"/>
            <a:ext cx="32998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600" dirty="0" smtClean="0"/>
              <a:t>Use </a:t>
            </a:r>
            <a:r>
              <a:rPr lang="en-US" sz="1600" dirty="0"/>
              <a:t>3-tuples that describe the </a:t>
            </a:r>
            <a:r>
              <a:rPr lang="en-US" sz="1600" dirty="0" smtClean="0"/>
              <a:t> 	configuration </a:t>
            </a:r>
            <a:r>
              <a:rPr lang="en-US" sz="1600" dirty="0"/>
              <a:t>of the </a:t>
            </a:r>
            <a:r>
              <a:rPr lang="en-US" sz="1600" dirty="0" smtClean="0"/>
              <a:t>PDA 	(</a:t>
            </a:r>
            <a:r>
              <a:rPr lang="en-US" sz="1600" i="1" dirty="0"/>
              <a:t>current state, remaining </a:t>
            </a:r>
            <a:r>
              <a:rPr lang="en-US" sz="1600" i="1" dirty="0" smtClean="0"/>
              <a:t>	input </a:t>
            </a:r>
            <a:r>
              <a:rPr lang="en-US" sz="1600" i="1" dirty="0"/>
              <a:t>string, content </a:t>
            </a:r>
            <a:r>
              <a:rPr lang="en-US" sz="1600" i="1" dirty="0" smtClean="0"/>
              <a:t>of stack</a:t>
            </a:r>
            <a:r>
              <a:rPr lang="en-US" sz="1600" dirty="0"/>
              <a:t>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2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2023" y="373174"/>
            <a:ext cx="4702600" cy="949442"/>
          </a:xfrm>
        </p:spPr>
        <p:txBody>
          <a:bodyPr/>
          <a:lstStyle/>
          <a:p>
            <a:r>
              <a:rPr lang="en-US" dirty="0" smtClean="0"/>
              <a:t>PDA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94920"/>
            <a:ext cx="10058400" cy="3931920"/>
          </a:xfrm>
        </p:spPr>
        <p:txBody>
          <a:bodyPr/>
          <a:lstStyle/>
          <a:p>
            <a:r>
              <a:rPr lang="en-US" dirty="0" smtClean="0"/>
              <a:t>Consider the following PDA, which recognizes language { </a:t>
            </a:r>
            <a:r>
              <a:rPr lang="en-US" i="1" dirty="0" err="1" smtClean="0"/>
              <a:t>a</a:t>
            </a:r>
            <a:r>
              <a:rPr lang="en-US" i="1" baseline="30000" dirty="0" err="1" smtClean="0"/>
              <a:t>n</a:t>
            </a:r>
            <a:r>
              <a:rPr lang="en-US" i="1" dirty="0" err="1" smtClean="0"/>
              <a:t>b</a:t>
            </a:r>
            <a:r>
              <a:rPr lang="en-US" i="1" baseline="30000" dirty="0" err="1" smtClean="0"/>
              <a:t>n</a:t>
            </a:r>
            <a:r>
              <a:rPr lang="en-US" dirty="0"/>
              <a:t>| </a:t>
            </a:r>
            <a:r>
              <a:rPr lang="en-US" i="1" dirty="0"/>
              <a:t>n</a:t>
            </a:r>
            <a:r>
              <a:rPr lang="en-US" dirty="0"/>
              <a:t> ≥ </a:t>
            </a:r>
            <a:r>
              <a:rPr lang="en-US" dirty="0" smtClean="0"/>
              <a:t>0 }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956" y="2466909"/>
            <a:ext cx="4198888" cy="2306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1616" y="5151942"/>
            <a:ext cx="584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“</a:t>
            </a:r>
            <a:r>
              <a:rPr lang="en-US" dirty="0" err="1" smtClean="0"/>
              <a:t>aabb</a:t>
            </a:r>
            <a:r>
              <a:rPr lang="en-US" dirty="0" smtClean="0"/>
              <a:t>” accepted by the PDA? (on whiteboard)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234248" y="2696503"/>
            <a:ext cx="362465" cy="37894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5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4919" y="299704"/>
            <a:ext cx="4060371" cy="859627"/>
          </a:xfrm>
        </p:spPr>
        <p:txBody>
          <a:bodyPr>
            <a:normAutofit/>
          </a:bodyPr>
          <a:lstStyle/>
          <a:p>
            <a:r>
              <a:rPr lang="en-US" dirty="0" smtClean="0"/>
              <a:t>PDA -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307" y="1270363"/>
            <a:ext cx="10058400" cy="5391694"/>
          </a:xfrm>
        </p:spPr>
        <p:txBody>
          <a:bodyPr>
            <a:normAutofit/>
          </a:bodyPr>
          <a:lstStyle/>
          <a:p>
            <a:r>
              <a:rPr lang="en-US" dirty="0" smtClean="0"/>
              <a:t>Since FA and PDA only differ on a stack, let’s focus on how to use the stack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For counting, e.g., same number of </a:t>
            </a:r>
            <a:r>
              <a:rPr lang="en-US" i="1" dirty="0" smtClean="0"/>
              <a:t>a</a:t>
            </a:r>
            <a:r>
              <a:rPr lang="en-US" dirty="0" smtClean="0"/>
              <a:t>’s and </a:t>
            </a:r>
            <a:r>
              <a:rPr lang="en-US" i="1" dirty="0" smtClean="0"/>
              <a:t>b</a:t>
            </a:r>
            <a:r>
              <a:rPr lang="en-US" dirty="0" smtClean="0"/>
              <a:t>’s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For making copy of a string, e.g., palindromes</a:t>
            </a:r>
          </a:p>
          <a:p>
            <a:pPr>
              <a:spcBef>
                <a:spcPts val="2400"/>
              </a:spcBef>
            </a:pPr>
            <a:r>
              <a:rPr lang="en-US" u="sng" dirty="0" smtClean="0"/>
              <a:t>Example</a:t>
            </a:r>
            <a:r>
              <a:rPr lang="en-US" dirty="0" smtClean="0"/>
              <a:t>.</a:t>
            </a:r>
            <a:endParaRPr lang="en-US" u="sng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Building a PDA that recognizes palindromes with a “</a:t>
            </a:r>
            <a:r>
              <a:rPr lang="en-US" i="1" dirty="0" smtClean="0"/>
              <a:t>c</a:t>
            </a:r>
            <a:r>
              <a:rPr lang="en-US" dirty="0" smtClean="0"/>
              <a:t>” in the middle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We use the stack to remember the </a:t>
            </a:r>
            <a:r>
              <a:rPr lang="en-US" dirty="0" smtClean="0"/>
              <a:t>first </a:t>
            </a:r>
            <a:r>
              <a:rPr lang="en-US" dirty="0"/>
              <a:t>half of a </a:t>
            </a:r>
            <a:r>
              <a:rPr lang="en-US" dirty="0" smtClean="0"/>
              <a:t>palindrome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Once </a:t>
            </a:r>
            <a:r>
              <a:rPr lang="en-US" dirty="0"/>
              <a:t>we see symbol </a:t>
            </a:r>
            <a:r>
              <a:rPr lang="en-US" i="1" dirty="0"/>
              <a:t>c</a:t>
            </a:r>
            <a:r>
              <a:rPr lang="en-US" dirty="0"/>
              <a:t>, we know </a:t>
            </a:r>
            <a:r>
              <a:rPr lang="en-US" dirty="0" smtClean="0"/>
              <a:t>that it </a:t>
            </a:r>
            <a:r>
              <a:rPr lang="en-US" dirty="0"/>
              <a:t>is the middle of the </a:t>
            </a:r>
            <a:endParaRPr lang="en-US" dirty="0" smtClean="0"/>
          </a:p>
          <a:p>
            <a:pPr marL="548640" lvl="2" indent="0">
              <a:spcBef>
                <a:spcPts val="12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palindrome</a:t>
            </a:r>
            <a:r>
              <a:rPr lang="en-US" dirty="0"/>
              <a:t>, and then we can compare the second half </a:t>
            </a:r>
            <a:endParaRPr lang="en-US" dirty="0" smtClean="0"/>
          </a:p>
          <a:p>
            <a:pPr marL="548640" lvl="2" indent="0">
              <a:spcBef>
                <a:spcPts val="12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with </a:t>
            </a:r>
            <a:r>
              <a:rPr lang="en-US" dirty="0"/>
              <a:t>the contact of </a:t>
            </a:r>
            <a:r>
              <a:rPr lang="en-US" dirty="0" smtClean="0"/>
              <a:t>the stack</a:t>
            </a:r>
            <a:r>
              <a:rPr lang="en-US" dirty="0"/>
              <a:t> 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Starting with state 1, </a:t>
            </a:r>
            <a:r>
              <a:rPr lang="en-US" dirty="0" smtClean="0"/>
              <a:t>push </a:t>
            </a:r>
            <a:r>
              <a:rPr lang="en-US" dirty="0"/>
              <a:t>$ onto the stack to mark the </a:t>
            </a:r>
            <a:endParaRPr lang="en-US" dirty="0" smtClean="0"/>
          </a:p>
          <a:p>
            <a:pPr marL="548640" lvl="2" indent="0">
              <a:spcBef>
                <a:spcPts val="12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   bottom </a:t>
            </a:r>
            <a:r>
              <a:rPr lang="en-US" dirty="0"/>
              <a:t>of the </a:t>
            </a:r>
            <a:r>
              <a:rPr lang="en-US" dirty="0" smtClean="0"/>
              <a:t>stack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State </a:t>
            </a:r>
            <a:r>
              <a:rPr lang="en-US" dirty="0"/>
              <a:t>2 </a:t>
            </a:r>
            <a:r>
              <a:rPr lang="en-US" dirty="0" smtClean="0"/>
              <a:t>makes a </a:t>
            </a:r>
            <a:r>
              <a:rPr lang="en-US" dirty="0"/>
              <a:t>copy of all the symbols before </a:t>
            </a:r>
            <a:r>
              <a:rPr lang="en-US" i="1" dirty="0" smtClean="0"/>
              <a:t>c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State </a:t>
            </a:r>
            <a:r>
              <a:rPr lang="en-US" dirty="0"/>
              <a:t>3 compares the symbols after </a:t>
            </a:r>
            <a:r>
              <a:rPr lang="en-US" i="1" dirty="0"/>
              <a:t>c</a:t>
            </a:r>
            <a:r>
              <a:rPr lang="en-US" dirty="0"/>
              <a:t> with the stack </a:t>
            </a:r>
            <a:r>
              <a:rPr lang="en-US" dirty="0" smtClean="0"/>
              <a:t>symbols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418" y="3950804"/>
            <a:ext cx="3588450" cy="238333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1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PDA-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0" t="4986" r="10735"/>
          <a:stretch/>
        </p:blipFill>
        <p:spPr>
          <a:xfrm>
            <a:off x="525294" y="2253343"/>
            <a:ext cx="5178498" cy="3697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9" r="20060"/>
          <a:stretch/>
        </p:blipFill>
        <p:spPr>
          <a:xfrm>
            <a:off x="6177064" y="2014194"/>
            <a:ext cx="5155659" cy="43270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3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680" y="1257306"/>
            <a:ext cx="10293928" cy="95521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Building a PDA that recognizes the language { </a:t>
            </a:r>
            <a:r>
              <a:rPr lang="en-US" sz="2400" i="1" dirty="0" err="1" smtClean="0"/>
              <a:t>a</a:t>
            </a:r>
            <a:r>
              <a:rPr lang="en-US" sz="2400" i="1" baseline="30000" dirty="0" err="1" smtClean="0"/>
              <a:t>i</a:t>
            </a:r>
            <a:r>
              <a:rPr lang="en-US" sz="2400" i="1" dirty="0" err="1" smtClean="0"/>
              <a:t>b</a:t>
            </a:r>
            <a:r>
              <a:rPr lang="en-US" sz="2400" i="1" baseline="30000" dirty="0" err="1" smtClean="0"/>
              <a:t>j</a:t>
            </a:r>
            <a:r>
              <a:rPr lang="en-US" sz="2400" i="1" dirty="0" err="1" smtClean="0"/>
              <a:t>c</a:t>
            </a:r>
            <a:r>
              <a:rPr lang="en-US" sz="2400" i="1" baseline="30000" dirty="0" err="1" smtClean="0"/>
              <a:t>k</a:t>
            </a:r>
            <a:r>
              <a:rPr lang="en-US" sz="2400" dirty="0" smtClean="0"/>
              <a:t> |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, </a:t>
            </a:r>
            <a:r>
              <a:rPr lang="en-US" sz="2400" i="1" dirty="0" smtClean="0"/>
              <a:t>j</a:t>
            </a:r>
            <a:r>
              <a:rPr lang="en-US" sz="2400" dirty="0" smtClean="0"/>
              <a:t>, </a:t>
            </a:r>
            <a:r>
              <a:rPr lang="en-US" sz="2400" i="1" dirty="0" smtClean="0"/>
              <a:t>k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 0 and 	</a:t>
            </a:r>
            <a:r>
              <a:rPr lang="en-US" sz="2400" i="1" dirty="0" err="1" smtClean="0">
                <a:sym typeface="Symbol"/>
              </a:rPr>
              <a:t>i</a:t>
            </a:r>
            <a:r>
              <a:rPr lang="en-US" sz="2400" dirty="0" smtClean="0">
                <a:sym typeface="Symbol"/>
              </a:rPr>
              <a:t> = </a:t>
            </a:r>
            <a:r>
              <a:rPr lang="en-US" sz="2400" i="1" dirty="0" smtClean="0">
                <a:sym typeface="Symbol"/>
              </a:rPr>
              <a:t>j</a:t>
            </a:r>
            <a:r>
              <a:rPr lang="en-US" sz="2400" dirty="0" smtClean="0">
                <a:sym typeface="Symbol"/>
              </a:rPr>
              <a:t> or </a:t>
            </a:r>
            <a:r>
              <a:rPr lang="en-US" sz="2400" i="1" dirty="0" err="1" smtClean="0">
                <a:sym typeface="Symbol"/>
              </a:rPr>
              <a:t>i</a:t>
            </a:r>
            <a:r>
              <a:rPr lang="en-US" sz="2400" dirty="0" smtClean="0">
                <a:sym typeface="Symbol"/>
              </a:rPr>
              <a:t> = </a:t>
            </a:r>
            <a:r>
              <a:rPr lang="en-US" sz="2400" i="1" dirty="0" smtClean="0">
                <a:sym typeface="Symbol"/>
              </a:rPr>
              <a:t>k</a:t>
            </a:r>
            <a:r>
              <a:rPr lang="en-US" sz="2400" dirty="0" smtClean="0">
                <a:sym typeface="Symbol"/>
              </a:rPr>
              <a:t> }</a:t>
            </a:r>
            <a:r>
              <a:rPr lang="en-US" sz="2400" dirty="0" smtClean="0"/>
              <a:t>	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401" y="2400414"/>
            <a:ext cx="7128964" cy="392820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07812" y="324191"/>
            <a:ext cx="6738257" cy="957606"/>
          </a:xfrm>
        </p:spPr>
        <p:txBody>
          <a:bodyPr/>
          <a:lstStyle/>
          <a:p>
            <a:r>
              <a:rPr lang="en-US" dirty="0" smtClean="0"/>
              <a:t>PDA – More examples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3278" y="3445328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/>
              <a:t>i</a:t>
            </a:r>
            <a:r>
              <a:rPr lang="en-US" sz="2400" dirty="0" smtClean="0"/>
              <a:t> = </a:t>
            </a:r>
            <a:r>
              <a:rPr lang="en-US" sz="2400" i="1" dirty="0" smtClean="0"/>
              <a:t>j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9998528" y="4936671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/>
              <a:t>i</a:t>
            </a:r>
            <a:r>
              <a:rPr lang="en-US" sz="2400" dirty="0" smtClean="0"/>
              <a:t> = </a:t>
            </a:r>
            <a:r>
              <a:rPr lang="en-US" sz="2400" i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73591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5.3.1.3337"/>
  <p:tag name="PPTVERSION" val="15"/>
  <p:tag name="TPOS" val="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16122</TotalTime>
  <Words>3537</Words>
  <Application>Microsoft Office PowerPoint</Application>
  <PresentationFormat>Widescreen</PresentationFormat>
  <Paragraphs>436</Paragraphs>
  <Slides>46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Calibri</vt:lpstr>
      <vt:lpstr>Cambria Math</vt:lpstr>
      <vt:lpstr>Century Gothic</vt:lpstr>
      <vt:lpstr>Comic Sans MS</vt:lpstr>
      <vt:lpstr>Courier New</vt:lpstr>
      <vt:lpstr>Garamond</vt:lpstr>
      <vt:lpstr>Monotype Sorts</vt:lpstr>
      <vt:lpstr>Symbol</vt:lpstr>
      <vt:lpstr>Times New Roman</vt:lpstr>
      <vt:lpstr>Wingdings</vt:lpstr>
      <vt:lpstr>Savon</vt:lpstr>
      <vt:lpstr>Equation</vt:lpstr>
      <vt:lpstr>Chapter 2</vt:lpstr>
      <vt:lpstr>Languages</vt:lpstr>
      <vt:lpstr>Pushdown Automata (PDA)</vt:lpstr>
      <vt:lpstr>PDA</vt:lpstr>
      <vt:lpstr>PDA - Example</vt:lpstr>
      <vt:lpstr>PDA - Example</vt:lpstr>
      <vt:lpstr>PDA - Design</vt:lpstr>
      <vt:lpstr>PDA- Example</vt:lpstr>
      <vt:lpstr>PDA – More examples</vt:lpstr>
      <vt:lpstr>PDA</vt:lpstr>
      <vt:lpstr>Describing Languages</vt:lpstr>
      <vt:lpstr>Context-Free Grammar</vt:lpstr>
      <vt:lpstr>Context-Free Grammar</vt:lpstr>
      <vt:lpstr>Context-Free Grammar</vt:lpstr>
      <vt:lpstr>Context-Free Grammar</vt:lpstr>
      <vt:lpstr>Chomsky Normal Form</vt:lpstr>
      <vt:lpstr>Chomsky Normal Form</vt:lpstr>
      <vt:lpstr>Chomsky Normal Form - Example</vt:lpstr>
      <vt:lpstr>Chomsky Normal Form</vt:lpstr>
      <vt:lpstr>Designing Context-Free Grammars</vt:lpstr>
      <vt:lpstr>Designing Context-Free Grammars</vt:lpstr>
      <vt:lpstr>Designing Context-Free Grammars</vt:lpstr>
      <vt:lpstr>Designing Context-Free Grammars</vt:lpstr>
      <vt:lpstr>CFG – Example Mini-Compiler</vt:lpstr>
      <vt:lpstr>CFG – Example Mini-Compiler</vt:lpstr>
      <vt:lpstr>CFG – Examples</vt:lpstr>
      <vt:lpstr>PDA – Examples</vt:lpstr>
      <vt:lpstr>Regular Grammars</vt:lpstr>
      <vt:lpstr>Non-Context Free Languages</vt:lpstr>
      <vt:lpstr>Pumping lemma for context-free languages</vt:lpstr>
      <vt:lpstr>Informally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Pumping lemma for CFL</vt:lpstr>
      <vt:lpstr>Pumping Lemma – More Examples</vt:lpstr>
      <vt:lpstr>CFL or Not?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Sole Pera</dc:creator>
  <cp:lastModifiedBy>Dennis Ng</cp:lastModifiedBy>
  <cp:revision>382</cp:revision>
  <cp:lastPrinted>2017-03-01T16:18:58Z</cp:lastPrinted>
  <dcterms:created xsi:type="dcterms:W3CDTF">2014-08-22T17:35:01Z</dcterms:created>
  <dcterms:modified xsi:type="dcterms:W3CDTF">2020-10-15T20:22:40Z</dcterms:modified>
</cp:coreProperties>
</file>